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86" r:id="rId5"/>
    <p:sldId id="290" r:id="rId6"/>
    <p:sldId id="287" r:id="rId7"/>
    <p:sldId id="288" r:id="rId8"/>
    <p:sldId id="258" r:id="rId9"/>
    <p:sldId id="259" r:id="rId10"/>
    <p:sldId id="260" r:id="rId11"/>
    <p:sldId id="261" r:id="rId12"/>
    <p:sldId id="262" r:id="rId13"/>
    <p:sldId id="263" r:id="rId14"/>
    <p:sldId id="264" r:id="rId15"/>
    <p:sldId id="265" r:id="rId16"/>
    <p:sldId id="266" r:id="rId17"/>
    <p:sldId id="281" r:id="rId18"/>
    <p:sldId id="267" r:id="rId19"/>
    <p:sldId id="268" r:id="rId20"/>
    <p:sldId id="269" r:id="rId21"/>
    <p:sldId id="270" r:id="rId22"/>
    <p:sldId id="282" r:id="rId23"/>
    <p:sldId id="283" r:id="rId24"/>
    <p:sldId id="284" r:id="rId25"/>
    <p:sldId id="285"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0" autoAdjust="0"/>
  </p:normalViewPr>
  <p:slideViewPr>
    <p:cSldViewPr>
      <p:cViewPr>
        <p:scale>
          <a:sx n="100" d="100"/>
          <a:sy n="100" d="100"/>
        </p:scale>
        <p:origin x="946" y="2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dher Abdulkareem" userId="91280037031cbcd1" providerId="LiveId" clId="{81A5831A-FD19-4229-9D6E-3A489CBE2BF2}"/>
    <pc:docChg chg="undo custSel addSld modSld">
      <pc:chgData name="Muntadher Abdulkareem" userId="91280037031cbcd1" providerId="LiveId" clId="{81A5831A-FD19-4229-9D6E-3A489CBE2BF2}" dt="2022-12-16T15:30:43.480" v="129" actId="5793"/>
      <pc:docMkLst>
        <pc:docMk/>
      </pc:docMkLst>
      <pc:sldChg chg="modSp new mod">
        <pc:chgData name="Muntadher Abdulkareem" userId="91280037031cbcd1" providerId="LiveId" clId="{81A5831A-FD19-4229-9D6E-3A489CBE2BF2}" dt="2022-12-16T15:30:00.919" v="116" actId="20577"/>
        <pc:sldMkLst>
          <pc:docMk/>
          <pc:sldMk cId="1997205395" sldId="286"/>
        </pc:sldMkLst>
        <pc:spChg chg="mod">
          <ac:chgData name="Muntadher Abdulkareem" userId="91280037031cbcd1" providerId="LiveId" clId="{81A5831A-FD19-4229-9D6E-3A489CBE2BF2}" dt="2022-12-16T15:20:48.920" v="90" actId="20577"/>
          <ac:spMkLst>
            <pc:docMk/>
            <pc:sldMk cId="1997205395" sldId="286"/>
            <ac:spMk id="2" creationId="{B53376E5-12D6-507F-BFAB-2CD1236684B5}"/>
          </ac:spMkLst>
        </pc:spChg>
        <pc:spChg chg="mod">
          <ac:chgData name="Muntadher Abdulkareem" userId="91280037031cbcd1" providerId="LiveId" clId="{81A5831A-FD19-4229-9D6E-3A489CBE2BF2}" dt="2022-12-16T15:30:00.919" v="116" actId="20577"/>
          <ac:spMkLst>
            <pc:docMk/>
            <pc:sldMk cId="1997205395" sldId="286"/>
            <ac:spMk id="3" creationId="{148EBB22-3BB4-1DC9-9C1D-C848F66E6032}"/>
          </ac:spMkLst>
        </pc:spChg>
      </pc:sldChg>
      <pc:sldChg chg="delSp modSp new mod">
        <pc:chgData name="Muntadher Abdulkareem" userId="91280037031cbcd1" providerId="LiveId" clId="{81A5831A-FD19-4229-9D6E-3A489CBE2BF2}" dt="2022-12-16T15:30:10.153" v="121" actId="20577"/>
        <pc:sldMkLst>
          <pc:docMk/>
          <pc:sldMk cId="2342363479" sldId="287"/>
        </pc:sldMkLst>
        <pc:spChg chg="del">
          <ac:chgData name="Muntadher Abdulkareem" userId="91280037031cbcd1" providerId="LiveId" clId="{81A5831A-FD19-4229-9D6E-3A489CBE2BF2}" dt="2022-12-16T15:24:35.346" v="97" actId="478"/>
          <ac:spMkLst>
            <pc:docMk/>
            <pc:sldMk cId="2342363479" sldId="287"/>
            <ac:spMk id="2" creationId="{B138AB94-B77A-51BC-4B55-B6EBAF17B92B}"/>
          </ac:spMkLst>
        </pc:spChg>
        <pc:spChg chg="mod">
          <ac:chgData name="Muntadher Abdulkareem" userId="91280037031cbcd1" providerId="LiveId" clId="{81A5831A-FD19-4229-9D6E-3A489CBE2BF2}" dt="2022-12-16T15:30:10.153" v="121" actId="20577"/>
          <ac:spMkLst>
            <pc:docMk/>
            <pc:sldMk cId="2342363479" sldId="287"/>
            <ac:spMk id="3" creationId="{A73C9B2E-BBCF-D6B3-CA95-20BC34F3C2F1}"/>
          </ac:spMkLst>
        </pc:spChg>
      </pc:sldChg>
      <pc:sldChg chg="delSp modSp new mod">
        <pc:chgData name="Muntadher Abdulkareem" userId="91280037031cbcd1" providerId="LiveId" clId="{81A5831A-FD19-4229-9D6E-3A489CBE2BF2}" dt="2022-12-16T15:30:43.480" v="129" actId="5793"/>
        <pc:sldMkLst>
          <pc:docMk/>
          <pc:sldMk cId="3429069458" sldId="288"/>
        </pc:sldMkLst>
        <pc:spChg chg="del">
          <ac:chgData name="Muntadher Abdulkareem" userId="91280037031cbcd1" providerId="LiveId" clId="{81A5831A-FD19-4229-9D6E-3A489CBE2BF2}" dt="2022-12-16T15:29:26.417" v="109" actId="478"/>
          <ac:spMkLst>
            <pc:docMk/>
            <pc:sldMk cId="3429069458" sldId="288"/>
            <ac:spMk id="2" creationId="{2C5DE0B8-332D-17F5-6473-1E4875541FF4}"/>
          </ac:spMkLst>
        </pc:spChg>
        <pc:spChg chg="mod">
          <ac:chgData name="Muntadher Abdulkareem" userId="91280037031cbcd1" providerId="LiveId" clId="{81A5831A-FD19-4229-9D6E-3A489CBE2BF2}" dt="2022-12-16T15:30:43.480" v="129" actId="5793"/>
          <ac:spMkLst>
            <pc:docMk/>
            <pc:sldMk cId="3429069458" sldId="288"/>
            <ac:spMk id="3" creationId="{25234417-57A5-F0AF-645A-736BDB8CFB1B}"/>
          </ac:spMkLst>
        </pc:spChg>
      </pc:sldChg>
    </pc:docChg>
  </pc:docChgLst>
  <pc:docChgLst>
    <pc:chgData name="Muntadher Abdulkareem" userId="91280037031cbcd1" providerId="LiveId" clId="{06617A65-B8D8-42B3-89E7-C9B70736823A}"/>
    <pc:docChg chg="custSel addSld modSld sldOrd">
      <pc:chgData name="Muntadher Abdulkareem" userId="91280037031cbcd1" providerId="LiveId" clId="{06617A65-B8D8-42B3-89E7-C9B70736823A}" dt="2023-12-06T18:25:55.189" v="65" actId="313"/>
      <pc:docMkLst>
        <pc:docMk/>
      </pc:docMkLst>
      <pc:sldChg chg="modSp mod">
        <pc:chgData name="Muntadher Abdulkareem" userId="91280037031cbcd1" providerId="LiveId" clId="{06617A65-B8D8-42B3-89E7-C9B70736823A}" dt="2023-12-06T18:22:44.797" v="38" actId="20577"/>
        <pc:sldMkLst>
          <pc:docMk/>
          <pc:sldMk cId="1997205395" sldId="286"/>
        </pc:sldMkLst>
        <pc:spChg chg="mod">
          <ac:chgData name="Muntadher Abdulkareem" userId="91280037031cbcd1" providerId="LiveId" clId="{06617A65-B8D8-42B3-89E7-C9B70736823A}" dt="2023-12-06T18:03:48.233" v="1" actId="113"/>
          <ac:spMkLst>
            <pc:docMk/>
            <pc:sldMk cId="1997205395" sldId="286"/>
            <ac:spMk id="2" creationId="{B53376E5-12D6-507F-BFAB-2CD1236684B5}"/>
          </ac:spMkLst>
        </pc:spChg>
        <pc:spChg chg="mod">
          <ac:chgData name="Muntadher Abdulkareem" userId="91280037031cbcd1" providerId="LiveId" clId="{06617A65-B8D8-42B3-89E7-C9B70736823A}" dt="2023-12-06T18:22:44.797" v="38" actId="20577"/>
          <ac:spMkLst>
            <pc:docMk/>
            <pc:sldMk cId="1997205395" sldId="286"/>
            <ac:spMk id="3" creationId="{148EBB22-3BB4-1DC9-9C1D-C848F66E6032}"/>
          </ac:spMkLst>
        </pc:spChg>
      </pc:sldChg>
      <pc:sldChg chg="modSp mod">
        <pc:chgData name="Muntadher Abdulkareem" userId="91280037031cbcd1" providerId="LiveId" clId="{06617A65-B8D8-42B3-89E7-C9B70736823A}" dt="2023-12-06T18:23:05.649" v="45" actId="20577"/>
        <pc:sldMkLst>
          <pc:docMk/>
          <pc:sldMk cId="2342363479" sldId="287"/>
        </pc:sldMkLst>
        <pc:spChg chg="mod">
          <ac:chgData name="Muntadher Abdulkareem" userId="91280037031cbcd1" providerId="LiveId" clId="{06617A65-B8D8-42B3-89E7-C9B70736823A}" dt="2023-12-06T18:23:05.649" v="45" actId="20577"/>
          <ac:spMkLst>
            <pc:docMk/>
            <pc:sldMk cId="2342363479" sldId="287"/>
            <ac:spMk id="3" creationId="{A73C9B2E-BBCF-D6B3-CA95-20BC34F3C2F1}"/>
          </ac:spMkLst>
        </pc:spChg>
      </pc:sldChg>
      <pc:sldChg chg="modSp mod">
        <pc:chgData name="Muntadher Abdulkareem" userId="91280037031cbcd1" providerId="LiveId" clId="{06617A65-B8D8-42B3-89E7-C9B70736823A}" dt="2023-12-06T18:23:41.299" v="51" actId="2711"/>
        <pc:sldMkLst>
          <pc:docMk/>
          <pc:sldMk cId="3429069458" sldId="288"/>
        </pc:sldMkLst>
        <pc:spChg chg="mod">
          <ac:chgData name="Muntadher Abdulkareem" userId="91280037031cbcd1" providerId="LiveId" clId="{06617A65-B8D8-42B3-89E7-C9B70736823A}" dt="2023-12-06T18:23:41.299" v="51" actId="2711"/>
          <ac:spMkLst>
            <pc:docMk/>
            <pc:sldMk cId="3429069458" sldId="288"/>
            <ac:spMk id="3" creationId="{25234417-57A5-F0AF-645A-736BDB8CFB1B}"/>
          </ac:spMkLst>
        </pc:spChg>
      </pc:sldChg>
      <pc:sldChg chg="delSp modSp new mod">
        <pc:chgData name="Muntadher Abdulkareem" userId="91280037031cbcd1" providerId="LiveId" clId="{06617A65-B8D8-42B3-89E7-C9B70736823A}" dt="2023-12-06T18:22:38.487" v="36" actId="20577"/>
        <pc:sldMkLst>
          <pc:docMk/>
          <pc:sldMk cId="233547174" sldId="289"/>
        </pc:sldMkLst>
        <pc:spChg chg="del">
          <ac:chgData name="Muntadher Abdulkareem" userId="91280037031cbcd1" providerId="LiveId" clId="{06617A65-B8D8-42B3-89E7-C9B70736823A}" dt="2023-12-06T18:20:43.280" v="14" actId="478"/>
          <ac:spMkLst>
            <pc:docMk/>
            <pc:sldMk cId="233547174" sldId="289"/>
            <ac:spMk id="2" creationId="{78A2EE6A-DB9F-B7E1-8700-B7DEB6EABE0A}"/>
          </ac:spMkLst>
        </pc:spChg>
        <pc:spChg chg="mod">
          <ac:chgData name="Muntadher Abdulkareem" userId="91280037031cbcd1" providerId="LiveId" clId="{06617A65-B8D8-42B3-89E7-C9B70736823A}" dt="2023-12-06T18:22:38.487" v="36" actId="20577"/>
          <ac:spMkLst>
            <pc:docMk/>
            <pc:sldMk cId="233547174" sldId="289"/>
            <ac:spMk id="3" creationId="{50C0A629-6106-1BC2-E52A-476FA3803691}"/>
          </ac:spMkLst>
        </pc:spChg>
      </pc:sldChg>
      <pc:sldChg chg="delSp modSp new mod ord">
        <pc:chgData name="Muntadher Abdulkareem" userId="91280037031cbcd1" providerId="LiveId" clId="{06617A65-B8D8-42B3-89E7-C9B70736823A}" dt="2023-12-06T18:25:55.189" v="65" actId="313"/>
        <pc:sldMkLst>
          <pc:docMk/>
          <pc:sldMk cId="1760371874" sldId="290"/>
        </pc:sldMkLst>
        <pc:spChg chg="del">
          <ac:chgData name="Muntadher Abdulkareem" userId="91280037031cbcd1" providerId="LiveId" clId="{06617A65-B8D8-42B3-89E7-C9B70736823A}" dt="2023-12-06T18:22:25.679" v="29" actId="478"/>
          <ac:spMkLst>
            <pc:docMk/>
            <pc:sldMk cId="1760371874" sldId="290"/>
            <ac:spMk id="2" creationId="{CE7B0777-2226-5C5E-1AB7-45D93B3B289C}"/>
          </ac:spMkLst>
        </pc:spChg>
        <pc:spChg chg="mod">
          <ac:chgData name="Muntadher Abdulkareem" userId="91280037031cbcd1" providerId="LiveId" clId="{06617A65-B8D8-42B3-89E7-C9B70736823A}" dt="2023-12-06T18:25:55.189" v="65" actId="313"/>
          <ac:spMkLst>
            <pc:docMk/>
            <pc:sldMk cId="1760371874" sldId="290"/>
            <ac:spMk id="3" creationId="{0BBBA170-34AE-ED3A-3E62-D2239BD485F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21824B-5C0A-4839-8FC6-3802FFE9032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75533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8309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65979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1824B-5C0A-4839-8FC6-3802FFE9032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257800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21824B-5C0A-4839-8FC6-3802FFE9032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156350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21824B-5C0A-4839-8FC6-3802FFE9032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5358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21824B-5C0A-4839-8FC6-3802FFE90322}"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3667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21824B-5C0A-4839-8FC6-3802FFE90322}"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38584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824B-5C0A-4839-8FC6-3802FFE90322}"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5197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4433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26656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824B-5C0A-4839-8FC6-3802FFE90322}" type="datetimeFigureOut">
              <a:rPr lang="en-US" smtClean="0"/>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7A5B7-757C-48AA-9050-01AA6ED67208}" type="slidenum">
              <a:rPr lang="en-US" smtClean="0"/>
              <a:t>‹#›</a:t>
            </a:fld>
            <a:endParaRPr lang="en-US"/>
          </a:p>
        </p:txBody>
      </p:sp>
    </p:spTree>
    <p:extLst>
      <p:ext uri="{BB962C8B-B14F-4D97-AF65-F5344CB8AC3E}">
        <p14:creationId xmlns:p14="http://schemas.microsoft.com/office/powerpoint/2010/main" val="426385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a:solidFill>
                  <a:srgbClr val="FF0000"/>
                </a:solidFill>
              </a:rPr>
              <a:t>Portal hypertension</a:t>
            </a:r>
            <a:endParaRPr lang="en-US" sz="2400" b="1" dirty="0">
              <a:solidFill>
                <a:srgbClr val="FF0000"/>
              </a:solidFill>
            </a:endParaRPr>
          </a:p>
        </p:txBody>
      </p:sp>
      <p:sp>
        <p:nvSpPr>
          <p:cNvPr id="3" name="Subtitle 2"/>
          <p:cNvSpPr>
            <a:spLocks noGrp="1"/>
          </p:cNvSpPr>
          <p:nvPr>
            <p:ph type="subTitle" idx="1"/>
          </p:nvPr>
        </p:nvSpPr>
        <p:spPr/>
        <p:txBody>
          <a:bodyPr>
            <a:normAutofit/>
          </a:bodyPr>
          <a:lstStyle/>
          <a:p>
            <a:r>
              <a:rPr lang="en-US" sz="2000" b="1" dirty="0">
                <a:solidFill>
                  <a:srgbClr val="002060"/>
                </a:solidFill>
              </a:rPr>
              <a:t>Prepared by:</a:t>
            </a:r>
          </a:p>
          <a:p>
            <a:r>
              <a:rPr lang="en-US" sz="2000" b="1" dirty="0">
                <a:solidFill>
                  <a:srgbClr val="FF0000"/>
                </a:solidFill>
              </a:rPr>
              <a:t>Dr. Muntadher Abdulkareem Abdullah</a:t>
            </a:r>
          </a:p>
          <a:p>
            <a:r>
              <a:rPr lang="en-US" sz="2000" b="1">
                <a:solidFill>
                  <a:srgbClr val="0070C0"/>
                </a:solidFill>
              </a:rPr>
              <a:t>M.B.Ch.B,CABM,FIBMS,FIBMS(GE</a:t>
            </a:r>
            <a:r>
              <a:rPr lang="en-US" sz="2000" b="1" dirty="0">
                <a:solidFill>
                  <a:srgbClr val="0070C0"/>
                </a:solidFill>
              </a:rPr>
              <a:t>.&amp;HEP.)</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50" y="9525"/>
            <a:ext cx="14954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525"/>
            <a:ext cx="19050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1706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838201"/>
            <a:ext cx="53340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77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049963"/>
          </a:xfrm>
        </p:spPr>
        <p:txBody>
          <a:bodyPr>
            <a:normAutofit/>
          </a:bodyPr>
          <a:lstStyle/>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r>
              <a:rPr lang="en-US" sz="2000" b="1" dirty="0">
                <a:solidFill>
                  <a:srgbClr val="FF0000"/>
                </a:solidFill>
              </a:rPr>
              <a:t>Clinical features of portal hypertension :</a:t>
            </a:r>
          </a:p>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endParaRPr lang="en-US" sz="2000" b="1" dirty="0">
              <a:solidFill>
                <a:srgbClr val="FF0000"/>
              </a:solidFill>
            </a:endParaRPr>
          </a:p>
          <a:p>
            <a:pPr marL="0" lvl="0" indent="0">
              <a:buNone/>
            </a:pPr>
            <a:r>
              <a:rPr lang="en-US" sz="2000" b="1" dirty="0">
                <a:solidFill>
                  <a:srgbClr val="FF0000"/>
                </a:solidFill>
              </a:rPr>
              <a:t>1.GI Bleeding :</a:t>
            </a:r>
          </a:p>
          <a:p>
            <a:pPr marL="0" lvl="0" indent="0">
              <a:buNone/>
            </a:pPr>
            <a:endParaRPr lang="en-US" sz="2000" b="1" dirty="0">
              <a:solidFill>
                <a:srgbClr val="FF0000"/>
              </a:solidFill>
            </a:endParaRPr>
          </a:p>
          <a:p>
            <a:pPr lvl="0">
              <a:buFont typeface="Wingdings" panose="05000000000000000000" pitchFamily="2" charset="2"/>
              <a:buChar char="Ø"/>
            </a:pPr>
            <a:r>
              <a:rPr lang="en-US" sz="1400" b="1" dirty="0"/>
              <a:t>The most important, dreaded and dramatic presentation of PHT is </a:t>
            </a:r>
            <a:r>
              <a:rPr lang="en-US" sz="1400" b="1" dirty="0">
                <a:solidFill>
                  <a:srgbClr val="FF0000"/>
                </a:solidFill>
              </a:rPr>
              <a:t>GI bleeding </a:t>
            </a:r>
            <a:r>
              <a:rPr lang="en-US" sz="1400" b="1" dirty="0"/>
              <a:t>and is the commonest reason for patients to visit a hospital. </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Bleeding is spontaneous, profuse, and painless. </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Most of the time bleeding is from esophageal varices.</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In about 2-10% cases the bleeding may be from gastric varices.</a:t>
            </a:r>
          </a:p>
          <a:p>
            <a:pPr lvl="0">
              <a:buFont typeface="Wingdings" panose="05000000000000000000" pitchFamily="2" charset="2"/>
              <a:buChar char="Ø"/>
            </a:pPr>
            <a:endParaRPr lang="en-US" sz="1400" b="1" dirty="0"/>
          </a:p>
        </p:txBody>
      </p:sp>
    </p:spTree>
    <p:extLst>
      <p:ext uri="{BB962C8B-B14F-4D97-AF65-F5344CB8AC3E}">
        <p14:creationId xmlns:p14="http://schemas.microsoft.com/office/powerpoint/2010/main" val="99983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solidFill>
                  <a:srgbClr val="FF0000"/>
                </a:solidFill>
              </a:rPr>
              <a:t>2. Splenomegaly :</a:t>
            </a:r>
          </a:p>
          <a:p>
            <a:pPr marL="0" indent="0">
              <a:buNone/>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r>
              <a:rPr lang="en-US" sz="1400" b="1" dirty="0"/>
              <a:t>is present in all cases of PHT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splenic enlargement is maximal in cases of NCPF.</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cirrhotics may have only minimal enlargement of spleen with PHT.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spleen may regress in size after a recent bleed.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These patients may have associated hypersplenism and therefore may require surgical intervention.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Mild hypersplenism as manifested by thrombocytopenia and leucopenia is seen in 40-80% of patients and may require splenectomy.</a:t>
            </a:r>
          </a:p>
          <a:p>
            <a:pPr marL="0" indent="0">
              <a:buNone/>
            </a:pPr>
            <a:endParaRPr lang="en-US" sz="1400" dirty="0"/>
          </a:p>
        </p:txBody>
      </p:sp>
    </p:spTree>
    <p:extLst>
      <p:ext uri="{BB962C8B-B14F-4D97-AF65-F5344CB8AC3E}">
        <p14:creationId xmlns:p14="http://schemas.microsoft.com/office/powerpoint/2010/main" val="368151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r>
              <a:rPr lang="en-US" sz="1600" b="1" dirty="0">
                <a:solidFill>
                  <a:srgbClr val="FF0000"/>
                </a:solidFill>
              </a:rPr>
              <a:t>3. Ascites</a:t>
            </a:r>
          </a:p>
          <a:p>
            <a:pPr marL="0" indent="0">
              <a:buNone/>
            </a:pPr>
            <a:endParaRPr lang="en-US" sz="1600" dirty="0"/>
          </a:p>
          <a:p>
            <a:pPr>
              <a:buFont typeface="Wingdings" panose="05000000000000000000" pitchFamily="2" charset="2"/>
              <a:buChar char="Ø"/>
            </a:pPr>
            <a:endParaRPr lang="en-US" sz="1600" dirty="0"/>
          </a:p>
          <a:p>
            <a:pPr>
              <a:buFont typeface="Wingdings" panose="05000000000000000000" pitchFamily="2" charset="2"/>
              <a:buChar char="Ø"/>
            </a:pPr>
            <a:r>
              <a:rPr lang="en-US" sz="1600" b="1" dirty="0"/>
              <a:t>SAAG&gt;=1.1</a:t>
            </a:r>
          </a:p>
          <a:p>
            <a:pPr marL="0" indent="0">
              <a:buNone/>
            </a:pPr>
            <a:endParaRPr lang="en-US" sz="1600" b="1" dirty="0"/>
          </a:p>
          <a:p>
            <a:pPr>
              <a:buFont typeface="Wingdings" panose="05000000000000000000" pitchFamily="2" charset="2"/>
              <a:buChar char="Ø"/>
            </a:pPr>
            <a:r>
              <a:rPr lang="en-US" sz="1600" b="1" dirty="0"/>
              <a:t>indicates hepatic decompensation.</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 A prominent feature in HVOTO, it is rarely seen in patients with EHPVO but may be seen in about 10% cases of NCPF</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Presence of ascites also makes interventional investigations like a liver biopsy e a dangerous affair as the tamponade action of abdominal wall after the puncture of liver is not possible in presence of ascites.</a:t>
            </a:r>
          </a:p>
          <a:p>
            <a:pPr>
              <a:buFont typeface="Wingdings" panose="05000000000000000000" pitchFamily="2" charset="2"/>
              <a:buChar char="Ø"/>
            </a:pPr>
            <a:endParaRPr lang="en-US" sz="1600" dirty="0"/>
          </a:p>
          <a:p>
            <a:pPr marL="0" indent="0">
              <a:buNone/>
            </a:pPr>
            <a:endParaRPr lang="en-US" sz="1600" dirty="0"/>
          </a:p>
        </p:txBody>
      </p:sp>
    </p:spTree>
    <p:extLst>
      <p:ext uri="{BB962C8B-B14F-4D97-AF65-F5344CB8AC3E}">
        <p14:creationId xmlns:p14="http://schemas.microsoft.com/office/powerpoint/2010/main" val="314109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
            <a:ext cx="8915400" cy="6553200"/>
          </a:xfrm>
        </p:spPr>
        <p:txBody>
          <a:bodyPr>
            <a:normAutofit/>
          </a:bodyPr>
          <a:lstStyle/>
          <a:p>
            <a:pPr marL="0" indent="0">
              <a:buNone/>
            </a:pPr>
            <a:endParaRPr lang="en-US" sz="1800" dirty="0">
              <a:solidFill>
                <a:srgbClr val="FF0000"/>
              </a:solidFill>
            </a:endParaRPr>
          </a:p>
          <a:p>
            <a:pPr marL="0" indent="0">
              <a:buNone/>
            </a:pPr>
            <a:endParaRPr lang="en-US" sz="1800" dirty="0">
              <a:solidFill>
                <a:srgbClr val="FF0000"/>
              </a:solidFill>
            </a:endParaRPr>
          </a:p>
          <a:p>
            <a:pPr marL="0" indent="0">
              <a:buNone/>
            </a:pPr>
            <a:r>
              <a:rPr lang="en-US" sz="1800" dirty="0">
                <a:solidFill>
                  <a:srgbClr val="FF0000"/>
                </a:solidFill>
              </a:rPr>
              <a:t>4</a:t>
            </a:r>
            <a:r>
              <a:rPr lang="en-US" sz="1800" b="1" dirty="0">
                <a:solidFill>
                  <a:srgbClr val="FF0000"/>
                </a:solidFill>
              </a:rPr>
              <a:t>. Portosystemic encephalopathy </a:t>
            </a:r>
          </a:p>
          <a:p>
            <a:pPr marL="0" indent="0">
              <a:buNone/>
            </a:pPr>
            <a:endParaRPr lang="en-US" sz="1800" dirty="0"/>
          </a:p>
          <a:p>
            <a:pPr>
              <a:buFont typeface="Wingdings" panose="05000000000000000000" pitchFamily="2" charset="2"/>
              <a:buChar char="Ø"/>
            </a:pPr>
            <a:r>
              <a:rPr lang="en-US" sz="1800" b="1" dirty="0"/>
              <a:t> defined as an abnormality of brain function due to disease of liver and is a sign of liver decompensation.</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 Early symptoms of encephalopathy are subtle but can be identified by bedside tests like changes in hand writing, inability to copy a five pointed star, Reitan number connection test etc</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As the severity of encephalopathy increases, patient passes into deep coma.</a:t>
            </a:r>
          </a:p>
          <a:p>
            <a:pPr>
              <a:buFont typeface="Wingdings" panose="05000000000000000000" pitchFamily="2" charset="2"/>
              <a:buChar char="Ø"/>
            </a:pPr>
            <a:endParaRPr lang="en-US" sz="1800" b="1" dirty="0"/>
          </a:p>
          <a:p>
            <a:pPr marL="0" indent="0">
              <a:buNone/>
            </a:pPr>
            <a:endParaRPr lang="en-US" sz="1800" b="1" dirty="0"/>
          </a:p>
          <a:p>
            <a:pPr marL="0" indent="0">
              <a:buNone/>
            </a:pPr>
            <a:r>
              <a:rPr lang="en-US" sz="1800" b="1" dirty="0">
                <a:solidFill>
                  <a:srgbClr val="FF0000"/>
                </a:solidFill>
              </a:rPr>
              <a:t>5. . Signs of liver failure</a:t>
            </a:r>
          </a:p>
          <a:p>
            <a:pPr marL="0" indent="0">
              <a:buNone/>
            </a:pPr>
            <a:endParaRPr lang="en-US" sz="1800" b="1" dirty="0"/>
          </a:p>
          <a:p>
            <a:pPr>
              <a:buFont typeface="Wingdings" panose="05000000000000000000" pitchFamily="2" charset="2"/>
              <a:buChar char="Ø"/>
            </a:pPr>
            <a:r>
              <a:rPr lang="en-US" sz="1800" b="1" dirty="0"/>
              <a:t>may be apparent in cirrhotics like palmar erythema, gynecomastia, spider naevi and loss of axillary and pubic hair.</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2358261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txBody>
          <a:bodyPr>
            <a:normAutofit/>
          </a:bodyPr>
          <a:lstStyle/>
          <a:p>
            <a:pPr marL="0" indent="0">
              <a:buNone/>
            </a:pPr>
            <a:endParaRPr lang="en-US" sz="1800" b="1" dirty="0">
              <a:solidFill>
                <a:srgbClr val="FF0000"/>
              </a:solidFill>
            </a:endParaRPr>
          </a:p>
          <a:p>
            <a:pPr marL="0" indent="0">
              <a:buNone/>
            </a:pPr>
            <a:endParaRPr lang="en-US" sz="1800" b="1" dirty="0">
              <a:solidFill>
                <a:srgbClr val="FF0000"/>
              </a:solidFill>
            </a:endParaRPr>
          </a:p>
          <a:p>
            <a:pPr marL="0" indent="0">
              <a:buNone/>
            </a:pPr>
            <a:r>
              <a:rPr lang="en-US" sz="1800" b="1" dirty="0">
                <a:solidFill>
                  <a:srgbClr val="FF0000"/>
                </a:solidFill>
              </a:rPr>
              <a:t>Investigations</a:t>
            </a:r>
          </a:p>
          <a:p>
            <a:pPr marL="0" indent="0">
              <a:buNone/>
            </a:pPr>
            <a:endParaRPr lang="en-US" sz="1800" dirty="0"/>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Investigations will depend upon the situation in which patient is seen. They are grouped under the following situations:</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solidFill>
                  <a:srgbClr val="FF0000"/>
                </a:solidFill>
              </a:rPr>
              <a:t>1. In an elective situation:</a:t>
            </a:r>
          </a:p>
          <a:p>
            <a:pPr>
              <a:buFont typeface="Wingdings" panose="05000000000000000000" pitchFamily="2" charset="2"/>
              <a:buChar char="Ø"/>
            </a:pPr>
            <a:endParaRPr lang="en-US" sz="1800" b="1" dirty="0"/>
          </a:p>
          <a:p>
            <a:pPr>
              <a:buFont typeface="Wingdings" panose="05000000000000000000" pitchFamily="2" charset="2"/>
              <a:buChar char="q"/>
            </a:pPr>
            <a:r>
              <a:rPr lang="en-US" sz="1800" b="1" dirty="0"/>
              <a:t>a. </a:t>
            </a:r>
            <a:r>
              <a:rPr lang="en-US" sz="1800" b="1" dirty="0">
                <a:solidFill>
                  <a:srgbClr val="FF0000"/>
                </a:solidFill>
              </a:rPr>
              <a:t>Hematology</a:t>
            </a:r>
            <a:r>
              <a:rPr lang="en-US" sz="1800" b="1" dirty="0"/>
              <a:t> : especially to look for any evidence of hypersplenism.</a:t>
            </a:r>
          </a:p>
          <a:p>
            <a:pPr marL="0" indent="0">
              <a:buNone/>
            </a:pPr>
            <a:endParaRPr lang="en-US" sz="1800" b="1" dirty="0"/>
          </a:p>
          <a:p>
            <a:pPr>
              <a:buFont typeface="Wingdings" panose="05000000000000000000" pitchFamily="2" charset="2"/>
              <a:buChar char="q"/>
            </a:pPr>
            <a:r>
              <a:rPr lang="en-US" sz="1800" b="1" dirty="0"/>
              <a:t>b. </a:t>
            </a:r>
            <a:r>
              <a:rPr lang="en-US" sz="1800" b="1" dirty="0">
                <a:solidFill>
                  <a:srgbClr val="FF0000"/>
                </a:solidFill>
              </a:rPr>
              <a:t>Liver function tests  </a:t>
            </a:r>
            <a:r>
              <a:rPr lang="en-US" sz="1800" b="1" dirty="0"/>
              <a:t>to differentiate cirrhotic from non cirrhotic portal hypertension and to classify them as per Child-Pugh classification</a:t>
            </a:r>
          </a:p>
          <a:p>
            <a:pPr marL="0" indent="0">
              <a:buNone/>
            </a:pPr>
            <a:endParaRPr lang="en-US" sz="1800" b="1" dirty="0"/>
          </a:p>
          <a:p>
            <a:pPr>
              <a:buFont typeface="Wingdings" panose="05000000000000000000" pitchFamily="2" charset="2"/>
              <a:buChar char="q"/>
            </a:pPr>
            <a:r>
              <a:rPr lang="en-US" sz="1800" b="1" dirty="0"/>
              <a:t>c. </a:t>
            </a:r>
            <a:r>
              <a:rPr lang="en-US" sz="1800" b="1" dirty="0">
                <a:solidFill>
                  <a:srgbClr val="FF0000"/>
                </a:solidFill>
              </a:rPr>
              <a:t>Coagulation profile</a:t>
            </a:r>
          </a:p>
          <a:p>
            <a:pPr marL="0" indent="0">
              <a:buNone/>
            </a:pPr>
            <a:endParaRPr lang="en-US" sz="1800" b="1" dirty="0"/>
          </a:p>
          <a:p>
            <a:pPr>
              <a:buFont typeface="Wingdings" panose="05000000000000000000" pitchFamily="2" charset="2"/>
              <a:buChar char="q"/>
            </a:pPr>
            <a:r>
              <a:rPr lang="en-US" sz="1800" b="1" dirty="0"/>
              <a:t>d. </a:t>
            </a:r>
            <a:r>
              <a:rPr lang="en-US" sz="1800" b="1" dirty="0">
                <a:solidFill>
                  <a:srgbClr val="FF0000"/>
                </a:solidFill>
              </a:rPr>
              <a:t>Viral markers</a:t>
            </a:r>
          </a:p>
        </p:txBody>
      </p:sp>
    </p:spTree>
    <p:extLst>
      <p:ext uri="{BB962C8B-B14F-4D97-AF65-F5344CB8AC3E}">
        <p14:creationId xmlns:p14="http://schemas.microsoft.com/office/powerpoint/2010/main" val="634325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dirty="0"/>
          </a:p>
          <a:p>
            <a:pPr marL="0" indent="0">
              <a:buNone/>
            </a:pPr>
            <a:endParaRPr lang="en-US" sz="1600" dirty="0"/>
          </a:p>
          <a:p>
            <a:pPr>
              <a:buFont typeface="Wingdings" panose="05000000000000000000" pitchFamily="2" charset="2"/>
              <a:buChar char="q"/>
            </a:pPr>
            <a:r>
              <a:rPr lang="en-US" sz="1600" b="1" dirty="0"/>
              <a:t>e. </a:t>
            </a:r>
            <a:r>
              <a:rPr lang="en-US" sz="1600" b="1" dirty="0">
                <a:solidFill>
                  <a:srgbClr val="FF0000"/>
                </a:solidFill>
              </a:rPr>
              <a:t>Liver biopsy </a:t>
            </a:r>
            <a:r>
              <a:rPr lang="en-US" sz="1600" b="1" dirty="0"/>
              <a:t>: especially to ascertain the etiology of cirrhosis. For this patient should not have ascites and should have corrected coagulation parameters.</a:t>
            </a:r>
          </a:p>
          <a:p>
            <a:pPr marL="0" indent="0">
              <a:buNone/>
            </a:pPr>
            <a:endParaRPr lang="en-US" sz="1600" b="1" dirty="0"/>
          </a:p>
          <a:p>
            <a:pPr marL="0" indent="0">
              <a:buNone/>
            </a:pPr>
            <a:endParaRPr lang="en-US" sz="1600" b="1" dirty="0"/>
          </a:p>
          <a:p>
            <a:pPr>
              <a:buFont typeface="Wingdings" panose="05000000000000000000" pitchFamily="2" charset="2"/>
              <a:buChar char="q"/>
            </a:pPr>
            <a:r>
              <a:rPr lang="en-US" sz="1600" b="1" dirty="0"/>
              <a:t>f. </a:t>
            </a:r>
            <a:r>
              <a:rPr lang="en-US" sz="1600" b="1" dirty="0">
                <a:solidFill>
                  <a:srgbClr val="FF0000"/>
                </a:solidFill>
              </a:rPr>
              <a:t>Upper GI endoscopy </a:t>
            </a:r>
            <a:r>
              <a:rPr lang="en-US" sz="1600" b="1" dirty="0"/>
              <a:t>: for documentation and grading of esophageal varices, gastric varices, any PHT gastropathy and any other cause of hematemesis.</a:t>
            </a:r>
          </a:p>
          <a:p>
            <a:pPr marL="0" indent="0">
              <a:buNone/>
            </a:pPr>
            <a:endParaRPr lang="en-US" sz="1600" b="1" dirty="0"/>
          </a:p>
          <a:p>
            <a:pPr marL="0" indent="0">
              <a:buNone/>
            </a:pPr>
            <a:endParaRPr lang="en-US" sz="1600" b="1" dirty="0"/>
          </a:p>
          <a:p>
            <a:pPr>
              <a:buFont typeface="Wingdings" panose="05000000000000000000" pitchFamily="2" charset="2"/>
              <a:buChar char="q"/>
            </a:pPr>
            <a:r>
              <a:rPr lang="en-US" sz="1600" b="1" dirty="0"/>
              <a:t>g. </a:t>
            </a:r>
            <a:r>
              <a:rPr lang="en-US" sz="1600" b="1" dirty="0">
                <a:solidFill>
                  <a:srgbClr val="FF0000"/>
                </a:solidFill>
              </a:rPr>
              <a:t>USG </a:t>
            </a:r>
            <a:r>
              <a:rPr lang="en-US" sz="1600" b="1" dirty="0"/>
              <a:t>: is done to demonstrate collaterals in splenic hilum and elsewhere, to see the echotexture of liver, to look for any ascites and also to assess splenic vein and left renal vein as a pre operative evaluation.</a:t>
            </a:r>
          </a:p>
          <a:p>
            <a:pPr marL="0" indent="0">
              <a:buNone/>
            </a:pPr>
            <a:endParaRPr lang="en-US" sz="1600" b="1" dirty="0"/>
          </a:p>
          <a:p>
            <a:pPr>
              <a:buFont typeface="Wingdings" panose="05000000000000000000" pitchFamily="2" charset="2"/>
              <a:buChar char="q"/>
            </a:pPr>
            <a:r>
              <a:rPr lang="en-US" sz="1600" b="1" dirty="0"/>
              <a:t>h. </a:t>
            </a:r>
            <a:r>
              <a:rPr lang="en-US" sz="1600" b="1" dirty="0">
                <a:solidFill>
                  <a:srgbClr val="FF0000"/>
                </a:solidFill>
              </a:rPr>
              <a:t>Spiral CT angiography</a:t>
            </a:r>
            <a:r>
              <a:rPr lang="en-US" sz="1600" b="1" dirty="0"/>
              <a:t>: gives a good picture of portal venous system and collaterals. This information is useful if a surgical procedure is being contemplated.</a:t>
            </a:r>
          </a:p>
          <a:p>
            <a:pPr>
              <a:buFont typeface="Wingdings" panose="05000000000000000000" pitchFamily="2" charset="2"/>
              <a:buChar char="q"/>
            </a:pPr>
            <a:endParaRPr lang="en-US" sz="1600" b="1" dirty="0"/>
          </a:p>
          <a:p>
            <a:pPr>
              <a:buFont typeface="Wingdings" panose="05000000000000000000" pitchFamily="2" charset="2"/>
              <a:buChar char="q"/>
            </a:pPr>
            <a:r>
              <a:rPr lang="en-US" sz="1600" b="1" dirty="0"/>
              <a:t>i. </a:t>
            </a:r>
            <a:r>
              <a:rPr lang="en-US" sz="1600" b="1" dirty="0">
                <a:solidFill>
                  <a:srgbClr val="FF0000"/>
                </a:solidFill>
              </a:rPr>
              <a:t>MR Angiography</a:t>
            </a:r>
            <a:r>
              <a:rPr lang="en-US" sz="1600" b="1" dirty="0"/>
              <a:t>: gives similar information as CT, however it delineates intravenous thrombosis better hence this investigation is very useful in a condition like Budd e Chiari syndrome.</a:t>
            </a:r>
          </a:p>
          <a:p>
            <a:pPr marL="0" indent="0">
              <a:buNone/>
            </a:pPr>
            <a:endParaRPr lang="en-US" sz="1600" dirty="0"/>
          </a:p>
        </p:txBody>
      </p:sp>
    </p:spTree>
    <p:extLst>
      <p:ext uri="{BB962C8B-B14F-4D97-AF65-F5344CB8AC3E}">
        <p14:creationId xmlns:p14="http://schemas.microsoft.com/office/powerpoint/2010/main" val="3484522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r>
              <a:rPr lang="en-US" sz="1400" dirty="0"/>
              <a:t> </a:t>
            </a:r>
          </a:p>
          <a:p>
            <a:pPr marL="0" indent="0">
              <a:buNone/>
            </a:pPr>
            <a:r>
              <a:rPr lang="en-US" sz="1400" b="1" dirty="0">
                <a:solidFill>
                  <a:srgbClr val="FF0000"/>
                </a:solidFill>
              </a:rPr>
              <a:t>2. In an emergency situation:</a:t>
            </a:r>
          </a:p>
          <a:p>
            <a:pPr marL="0" indent="0">
              <a:buNone/>
            </a:pPr>
            <a:endParaRPr lang="en-US" sz="1400" dirty="0"/>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r>
              <a:rPr lang="en-US" sz="1400" b="1" dirty="0">
                <a:solidFill>
                  <a:srgbClr val="FF0000"/>
                </a:solidFill>
              </a:rPr>
              <a:t>Clinical examination </a:t>
            </a:r>
            <a:r>
              <a:rPr lang="en-US" sz="1400" b="1" dirty="0"/>
              <a:t>for splenomegaly is sometimes more than enough in a situation of massive GI bleeding, to diagnose PHT.</a:t>
            </a:r>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t>a. </a:t>
            </a:r>
            <a:r>
              <a:rPr lang="en-US" sz="1400" b="1" dirty="0">
                <a:solidFill>
                  <a:srgbClr val="FF0000"/>
                </a:solidFill>
              </a:rPr>
              <a:t>Upper GI endoscopy </a:t>
            </a:r>
            <a:r>
              <a:rPr lang="en-US" sz="1400" b="1" dirty="0"/>
              <a:t>is required more as a therapeutic procedure than a diagnostic procedure in such conditions.</a:t>
            </a:r>
          </a:p>
          <a:p>
            <a:pPr marL="0" indent="0">
              <a:buNone/>
            </a:pPr>
            <a:endParaRPr lang="en-US" sz="1400" b="1" dirty="0"/>
          </a:p>
          <a:p>
            <a:pPr>
              <a:buFont typeface="Wingdings" panose="05000000000000000000" pitchFamily="2" charset="2"/>
              <a:buChar char="q"/>
            </a:pPr>
            <a:r>
              <a:rPr lang="en-US" sz="1400" b="1" dirty="0"/>
              <a:t>b. </a:t>
            </a:r>
            <a:r>
              <a:rPr lang="en-US" sz="1400" b="1" dirty="0">
                <a:solidFill>
                  <a:srgbClr val="FF0000"/>
                </a:solidFill>
              </a:rPr>
              <a:t>Liver function tests </a:t>
            </a:r>
            <a:r>
              <a:rPr lang="en-US" sz="1400" b="1" dirty="0"/>
              <a:t>are required to assess condition of liver to differentiate from cirrhotics</a:t>
            </a:r>
          </a:p>
          <a:p>
            <a:pPr marL="0" indent="0">
              <a:buNone/>
            </a:pPr>
            <a:endParaRPr lang="en-US" sz="1400" b="1" dirty="0"/>
          </a:p>
          <a:p>
            <a:pPr>
              <a:buFont typeface="Wingdings" panose="05000000000000000000" pitchFamily="2" charset="2"/>
              <a:buChar char="q"/>
            </a:pPr>
            <a:r>
              <a:rPr lang="en-US" sz="1400" b="1" dirty="0"/>
              <a:t>c. </a:t>
            </a:r>
            <a:r>
              <a:rPr lang="en-US" sz="1400" b="1" dirty="0">
                <a:solidFill>
                  <a:srgbClr val="FF0000"/>
                </a:solidFill>
              </a:rPr>
              <a:t>USG abdomen </a:t>
            </a:r>
            <a:r>
              <a:rPr lang="en-US" sz="1400" b="1" dirty="0"/>
              <a:t>as a quick bedside assessment of liver and portal venous system is quite informative and should be</a:t>
            </a:r>
          </a:p>
          <a:p>
            <a:pPr marL="0" indent="0">
              <a:buNone/>
            </a:pPr>
            <a:r>
              <a:rPr lang="en-US" sz="1400" b="1" dirty="0"/>
              <a:t>done</a:t>
            </a:r>
          </a:p>
        </p:txBody>
      </p:sp>
    </p:spTree>
    <p:extLst>
      <p:ext uri="{BB962C8B-B14F-4D97-AF65-F5344CB8AC3E}">
        <p14:creationId xmlns:p14="http://schemas.microsoft.com/office/powerpoint/2010/main" val="1115250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400" b="1" dirty="0"/>
          </a:p>
          <a:p>
            <a:pPr marL="0" indent="0">
              <a:buNone/>
            </a:pPr>
            <a:endParaRPr lang="en-US" sz="1400" b="1" dirty="0"/>
          </a:p>
          <a:p>
            <a:pPr marL="0" indent="0">
              <a:buNone/>
            </a:pPr>
            <a:r>
              <a:rPr lang="en-US" sz="1400" b="1" dirty="0">
                <a:solidFill>
                  <a:srgbClr val="FF0000"/>
                </a:solidFill>
              </a:rPr>
              <a:t>Management </a:t>
            </a:r>
          </a:p>
          <a:p>
            <a:pPr marL="0" indent="0">
              <a:buNone/>
            </a:pPr>
            <a:endParaRPr lang="en-US" sz="1400" dirty="0"/>
          </a:p>
          <a:p>
            <a:pPr marL="0" indent="0">
              <a:buNone/>
            </a:pPr>
            <a:r>
              <a:rPr lang="en-US" sz="1400" b="1" dirty="0">
                <a:solidFill>
                  <a:srgbClr val="0070C0"/>
                </a:solidFill>
              </a:rPr>
              <a:t>Mere presence of PHT is not an indication for an active treatment other than simple supportive measures, and this include :</a:t>
            </a:r>
          </a:p>
          <a:p>
            <a:pPr marL="0" indent="0">
              <a:buNone/>
            </a:pPr>
            <a:endParaRPr lang="en-US" sz="1400" b="1" dirty="0">
              <a:solidFill>
                <a:srgbClr val="0070C0"/>
              </a:solidFill>
            </a:endParaRPr>
          </a:p>
          <a:p>
            <a:pPr>
              <a:buFont typeface="Wingdings" panose="05000000000000000000" pitchFamily="2" charset="2"/>
              <a:buChar char="Ø"/>
            </a:pPr>
            <a:r>
              <a:rPr lang="en-US" sz="1400" b="1" dirty="0"/>
              <a:t>Treatment of Acute upper gastrointestinal haemorrhage from gastrooesophageal varices  and portal hypertensive gastropathy</a:t>
            </a:r>
          </a:p>
          <a:p>
            <a:pPr>
              <a:buFont typeface="Wingdings" panose="05000000000000000000" pitchFamily="2" charset="2"/>
              <a:buChar char="Ø"/>
            </a:pPr>
            <a:r>
              <a:rPr lang="en-US" sz="1400" b="1" dirty="0"/>
              <a:t>Treatment of ascites</a:t>
            </a:r>
          </a:p>
          <a:p>
            <a:pPr>
              <a:buFont typeface="Wingdings" panose="05000000000000000000" pitchFamily="2" charset="2"/>
              <a:buChar char="Ø"/>
            </a:pPr>
            <a:r>
              <a:rPr lang="en-US" sz="1400" b="1" dirty="0"/>
              <a:t>Treatment of hypersplenism</a:t>
            </a:r>
          </a:p>
          <a:p>
            <a:pPr>
              <a:buFont typeface="Wingdings" panose="05000000000000000000" pitchFamily="2" charset="2"/>
              <a:buChar char="Ø"/>
            </a:pPr>
            <a:r>
              <a:rPr lang="en-US" sz="1400" b="1" dirty="0"/>
              <a:t>Treatment of portosystemic encephalopathy</a:t>
            </a:r>
          </a:p>
          <a:p>
            <a:pPr>
              <a:buFont typeface="Wingdings" panose="05000000000000000000" pitchFamily="2" charset="2"/>
              <a:buChar char="Ø"/>
            </a:pPr>
            <a:r>
              <a:rPr lang="en-US" sz="1400" b="1" dirty="0"/>
              <a:t>Liver transplant in cirrhotic patient </a:t>
            </a:r>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solidFill>
                  <a:srgbClr val="FF0000"/>
                </a:solidFill>
              </a:rPr>
              <a:t>Primary prevention of variceal bleeding:</a:t>
            </a:r>
          </a:p>
          <a:p>
            <a:pPr marL="0" indent="0">
              <a:buNone/>
            </a:pPr>
            <a:endParaRPr lang="en-US" sz="1400" b="1" dirty="0"/>
          </a:p>
          <a:p>
            <a:pPr marL="0" indent="0">
              <a:buNone/>
            </a:pPr>
            <a:r>
              <a:rPr lang="en-US" sz="1400" b="1" dirty="0">
                <a:solidFill>
                  <a:srgbClr val="0070C0"/>
                </a:solidFill>
              </a:rPr>
              <a:t>if non-bleeding varices are identified at endoscopy:</a:t>
            </a:r>
          </a:p>
          <a:p>
            <a:pPr>
              <a:buFont typeface="Wingdings" panose="05000000000000000000" pitchFamily="2" charset="2"/>
              <a:buChar char="§"/>
            </a:pPr>
            <a:r>
              <a:rPr lang="en-US" sz="1400" b="1" dirty="0"/>
              <a:t> </a:t>
            </a:r>
            <a:r>
              <a:rPr lang="el-GR" sz="1400" b="1" dirty="0"/>
              <a:t>β-</a:t>
            </a:r>
            <a:r>
              <a:rPr lang="en-US" sz="1400" b="1" dirty="0"/>
              <a:t>adrenoceptor antagonist (</a:t>
            </a:r>
            <a:r>
              <a:rPr lang="el-GR" sz="1400" b="1" dirty="0"/>
              <a:t>β-</a:t>
            </a:r>
            <a:r>
              <a:rPr lang="en-US" sz="1400" b="1" dirty="0"/>
              <a:t>blocker) therapy with propranolol (80–160 mg/ day) or nadolol (40–240 mg/day) is effective in reducing portal venous pressure.</a:t>
            </a:r>
          </a:p>
          <a:p>
            <a:pPr marL="0" indent="0">
              <a:buNone/>
            </a:pPr>
            <a:endParaRPr lang="en-US" sz="1400" b="1" dirty="0"/>
          </a:p>
          <a:p>
            <a:pPr marL="0" indent="0">
              <a:buNone/>
            </a:pPr>
            <a:r>
              <a:rPr lang="en-US" sz="1400" b="1" dirty="0"/>
              <a:t>Carvedilol, a non-</a:t>
            </a:r>
            <a:r>
              <a:rPr lang="en-US" sz="1400" b="1" dirty="0" err="1"/>
              <a:t>cardioselective</a:t>
            </a:r>
            <a:r>
              <a:rPr lang="en-US" sz="1400" b="1" dirty="0"/>
              <a:t> vasodilating β-blocker, is also effective and may be better tolerated</a:t>
            </a:r>
          </a:p>
          <a:p>
            <a:pPr marL="0" indent="0">
              <a:buNone/>
            </a:pPr>
            <a:r>
              <a:rPr lang="en-US" sz="1400" b="1" dirty="0"/>
              <a:t>at doses of 6.25–12.5 mg/day)</a:t>
            </a:r>
          </a:p>
          <a:p>
            <a:pPr marL="0" indent="0">
              <a:buNone/>
            </a:pPr>
            <a:endParaRPr lang="en-US" sz="1400" b="1" dirty="0"/>
          </a:p>
          <a:p>
            <a:pPr>
              <a:buFont typeface="Wingdings" panose="05000000000000000000" pitchFamily="2" charset="2"/>
              <a:buChar char="§"/>
            </a:pPr>
            <a:r>
              <a:rPr lang="en-US" sz="1400" b="1" dirty="0"/>
              <a:t>Endoscopic variceal band ligation</a:t>
            </a:r>
          </a:p>
          <a:p>
            <a:pPr marL="0" indent="0">
              <a:buNone/>
            </a:pPr>
            <a:endParaRPr lang="en-US" sz="1400" dirty="0"/>
          </a:p>
        </p:txBody>
      </p:sp>
    </p:spTree>
    <p:extLst>
      <p:ext uri="{BB962C8B-B14F-4D97-AF65-F5344CB8AC3E}">
        <p14:creationId xmlns:p14="http://schemas.microsoft.com/office/powerpoint/2010/main" val="2456984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Management of acute variceal bleeding:</a:t>
            </a:r>
          </a:p>
          <a:p>
            <a:pPr marL="0" indent="0">
              <a:buNone/>
            </a:pPr>
            <a:endParaRPr lang="en-US" sz="1400" dirty="0"/>
          </a:p>
          <a:p>
            <a:pPr>
              <a:buFont typeface="Wingdings" panose="05000000000000000000" pitchFamily="2" charset="2"/>
              <a:buChar char="Ø"/>
            </a:pPr>
            <a:r>
              <a:rPr lang="en-US" sz="1400" b="1" dirty="0"/>
              <a:t>Rescistation with blood and plasma</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source of bleeding should always be confirmed by endoscopy because about 20% of patients are bleeding from non-variceal lesions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All patients with cirrhosis and gastrointestinal bleeding should receive prophylactic broad spectrum antibiotics, such as oral ciproﬂoxacin or intravenous cephalosporin or piperacillin/</a:t>
            </a:r>
            <a:r>
              <a:rPr lang="en-US" sz="1400" b="1" dirty="0" err="1"/>
              <a:t>tazobactam</a:t>
            </a:r>
            <a:r>
              <a:rPr lang="en-US" sz="1400" b="1" dirty="0"/>
              <a:t>, because sepsis is common and treatment with antibiotics improves outcomes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measures used to control acute variceal bleeding include:</a:t>
            </a:r>
          </a:p>
          <a:p>
            <a:pPr>
              <a:buFont typeface="Wingdings" panose="05000000000000000000" pitchFamily="2" charset="2"/>
              <a:buChar char="§"/>
            </a:pPr>
            <a:r>
              <a:rPr lang="en-US" sz="1400" b="1" dirty="0"/>
              <a:t> vasoactive medications (e.g. terlipressin)</a:t>
            </a:r>
          </a:p>
          <a:p>
            <a:pPr>
              <a:buFont typeface="Wingdings" panose="05000000000000000000" pitchFamily="2" charset="2"/>
              <a:buChar char="§"/>
            </a:pPr>
            <a:r>
              <a:rPr lang="en-US" sz="1400" b="1" dirty="0"/>
              <a:t> endoscopic therapy (banding or sclerotherapy)</a:t>
            </a:r>
          </a:p>
          <a:p>
            <a:pPr>
              <a:buFont typeface="Wingdings" panose="05000000000000000000" pitchFamily="2" charset="2"/>
              <a:buChar char="§"/>
            </a:pPr>
            <a:r>
              <a:rPr lang="en-US" sz="1400" b="1" dirty="0"/>
              <a:t>balloon tamponade, TIPSS and</a:t>
            </a:r>
          </a:p>
          <a:p>
            <a:pPr>
              <a:buFont typeface="Wingdings" panose="05000000000000000000" pitchFamily="2" charset="2"/>
              <a:buChar char="§"/>
            </a:pPr>
            <a:r>
              <a:rPr lang="en-US" sz="1400" b="1" dirty="0"/>
              <a:t>rarely, oesophageal transection</a:t>
            </a:r>
          </a:p>
          <a:p>
            <a:pPr marL="0" indent="0">
              <a:buNone/>
            </a:pPr>
            <a:endParaRPr lang="en-US" sz="1400" b="1" dirty="0"/>
          </a:p>
          <a:p>
            <a:pPr>
              <a:buFont typeface="Wingdings" panose="05000000000000000000" pitchFamily="2" charset="2"/>
              <a:buChar char="Ø"/>
            </a:pPr>
            <a:r>
              <a:rPr lang="en-US" sz="1400" b="1" dirty="0"/>
              <a:t>Proton pump inhibitor to prevent peptic ulcer</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Phosphate enema and/or lactulose to prevent hepatic encephalopathy</a:t>
            </a:r>
          </a:p>
        </p:txBody>
      </p:sp>
    </p:spTree>
    <p:extLst>
      <p:ext uri="{BB962C8B-B14F-4D97-AF65-F5344CB8AC3E}">
        <p14:creationId xmlns:p14="http://schemas.microsoft.com/office/powerpoint/2010/main" val="154813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876800" cy="1143000"/>
          </a:xfrm>
        </p:spPr>
        <p:txBody>
          <a:bodyPr/>
          <a:lstStyle/>
          <a:p>
            <a:pPr lvl="0">
              <a:spcBef>
                <a:spcPct val="20000"/>
              </a:spcBef>
            </a:pPr>
            <a:r>
              <a:rPr lang="en-US" sz="2000" b="1" dirty="0">
                <a:solidFill>
                  <a:srgbClr val="FF0000"/>
                </a:solidFill>
                <a:ea typeface="+mn-ea"/>
                <a:cs typeface="+mn-cs"/>
              </a:rPr>
              <a:t>Objectives:</a:t>
            </a:r>
            <a:br>
              <a:rPr lang="en-US" sz="2000" b="1" dirty="0">
                <a:solidFill>
                  <a:srgbClr val="FF0000"/>
                </a:solidFill>
                <a:ea typeface="+mn-ea"/>
                <a:cs typeface="+mn-cs"/>
              </a:rPr>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endParaRPr lang="en-US" sz="1600" dirty="0"/>
          </a:p>
          <a:p>
            <a:pPr marL="0" indent="0">
              <a:buNone/>
            </a:pPr>
            <a:endParaRPr lang="en-US" sz="1600" dirty="0"/>
          </a:p>
          <a:p>
            <a:pPr marL="0" indent="0">
              <a:buNone/>
            </a:pPr>
            <a:r>
              <a:rPr lang="en-US" sz="1600" b="1" dirty="0"/>
              <a:t>At the end of this lecture you must know:</a:t>
            </a:r>
          </a:p>
          <a:p>
            <a:pPr marL="0" indent="0">
              <a:buNone/>
            </a:pPr>
            <a:endParaRPr lang="en-US" sz="1600" dirty="0"/>
          </a:p>
          <a:p>
            <a:pPr marL="0" indent="0">
              <a:buNone/>
            </a:pPr>
            <a:endParaRPr lang="en-US" sz="1600" dirty="0"/>
          </a:p>
          <a:p>
            <a:pPr marL="0" indent="0">
              <a:buNone/>
            </a:pPr>
            <a:r>
              <a:rPr lang="en-US" sz="1400" b="1" dirty="0">
                <a:solidFill>
                  <a:srgbClr val="002060"/>
                </a:solidFill>
              </a:rPr>
              <a:t>1.What is portal hypertension ?</a:t>
            </a:r>
          </a:p>
          <a:p>
            <a:pPr marL="0" indent="0">
              <a:buNone/>
            </a:pPr>
            <a:endParaRPr lang="en-US" sz="1400" b="1" dirty="0">
              <a:solidFill>
                <a:srgbClr val="002060"/>
              </a:solidFill>
            </a:endParaRPr>
          </a:p>
          <a:p>
            <a:pPr marL="0" lvl="0" indent="0">
              <a:buNone/>
            </a:pPr>
            <a:r>
              <a:rPr lang="en-US" sz="1400" b="1" dirty="0">
                <a:solidFill>
                  <a:srgbClr val="002060"/>
                </a:solidFill>
              </a:rPr>
              <a:t>2.What is etiology of portal hypertension ?</a:t>
            </a:r>
          </a:p>
          <a:p>
            <a:pPr marL="0" lvl="0" indent="0">
              <a:buNone/>
            </a:pPr>
            <a:endParaRPr lang="en-US" sz="1400" b="1" dirty="0">
              <a:solidFill>
                <a:srgbClr val="002060"/>
              </a:solidFill>
            </a:endParaRPr>
          </a:p>
          <a:p>
            <a:pPr marL="0" lvl="0" indent="0">
              <a:buNone/>
            </a:pPr>
            <a:r>
              <a:rPr lang="en-US" sz="1400" b="1" dirty="0">
                <a:solidFill>
                  <a:srgbClr val="002060"/>
                </a:solidFill>
              </a:rPr>
              <a:t>3.What are manifestation of portal hypertension?</a:t>
            </a:r>
          </a:p>
          <a:p>
            <a:pPr marL="0" lvl="0" indent="0">
              <a:buNone/>
            </a:pPr>
            <a:endParaRPr lang="en-US" sz="1400" b="1" dirty="0">
              <a:solidFill>
                <a:srgbClr val="002060"/>
              </a:solidFill>
            </a:endParaRPr>
          </a:p>
          <a:p>
            <a:pPr marL="0" lvl="0" indent="0">
              <a:buNone/>
            </a:pPr>
            <a:r>
              <a:rPr lang="en-US" sz="1400" b="1" dirty="0">
                <a:solidFill>
                  <a:srgbClr val="002060"/>
                </a:solidFill>
              </a:rPr>
              <a:t>4. Lines of Manegments of portal hypertension ?</a:t>
            </a:r>
          </a:p>
          <a:p>
            <a:pPr marL="0" lvl="0" indent="0">
              <a:buNone/>
            </a:pPr>
            <a:endParaRPr lang="en-US" sz="1400" b="1" dirty="0">
              <a:solidFill>
                <a:srgbClr val="002060"/>
              </a:solidFill>
            </a:endParaRPr>
          </a:p>
          <a:p>
            <a:pPr marL="0" indent="0">
              <a:buNone/>
            </a:pPr>
            <a:endParaRPr lang="en-US" sz="1600" dirty="0"/>
          </a:p>
        </p:txBody>
      </p:sp>
    </p:spTree>
    <p:extLst>
      <p:ext uri="{BB962C8B-B14F-4D97-AF65-F5344CB8AC3E}">
        <p14:creationId xmlns:p14="http://schemas.microsoft.com/office/powerpoint/2010/main" val="2201568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dirty="0"/>
          </a:p>
          <a:p>
            <a:pPr marL="0" indent="0">
              <a:buNone/>
            </a:pPr>
            <a:endParaRPr lang="en-US" sz="1400" dirty="0"/>
          </a:p>
          <a:p>
            <a:pPr marL="0" indent="0">
              <a:buNone/>
            </a:pPr>
            <a:endParaRPr lang="en-US" sz="1400" dirty="0"/>
          </a:p>
          <a:p>
            <a:pPr marL="0" indent="0">
              <a:buNone/>
            </a:pPr>
            <a:r>
              <a:rPr lang="en-US" sz="1400" b="1" dirty="0">
                <a:solidFill>
                  <a:srgbClr val="FF0000"/>
                </a:solidFill>
              </a:rPr>
              <a:t>Secondary prevention of variceal bleeding:</a:t>
            </a: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endParaRPr lang="en-US" sz="1400" dirty="0"/>
          </a:p>
          <a:p>
            <a:pPr>
              <a:buFont typeface="Wingdings" panose="05000000000000000000" pitchFamily="2" charset="2"/>
              <a:buChar char="Ø"/>
            </a:pPr>
            <a:r>
              <a:rPr lang="en-US" sz="1400" b="1" dirty="0"/>
              <a:t>Beta-blockers are used as a secondary measure to prevent recurrent variceal bleeding</a:t>
            </a:r>
          </a:p>
          <a:p>
            <a:pPr marL="0" indent="0">
              <a:buNone/>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Following successful endoscopic therapy, patients should be entered into an oesophageal banding programme with repeated sessions of therapy at 12–24-week intervals until the varices are obliterated</a:t>
            </a:r>
          </a:p>
          <a:p>
            <a:pPr marL="0" indent="0">
              <a:buNone/>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 In selected individuals, TIPSS may also be considered in this setting</a:t>
            </a:r>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marL="0" indent="0">
              <a:buNone/>
            </a:pPr>
            <a:br>
              <a:rPr lang="en-US" sz="1400" dirty="0"/>
            </a:br>
            <a:endParaRPr lang="en-US" sz="1400" dirty="0"/>
          </a:p>
        </p:txBody>
      </p:sp>
    </p:spTree>
    <p:extLst>
      <p:ext uri="{BB962C8B-B14F-4D97-AF65-F5344CB8AC3E}">
        <p14:creationId xmlns:p14="http://schemas.microsoft.com/office/powerpoint/2010/main" val="1682742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Congestive ‘portal hypertensive’ gastropathy:</a:t>
            </a:r>
          </a:p>
          <a:p>
            <a:pPr marL="0" indent="0">
              <a:buNone/>
            </a:pPr>
            <a:endParaRPr lang="en-US" sz="1400" b="1" dirty="0">
              <a:solidFill>
                <a:srgbClr val="FF0000"/>
              </a:solidFill>
            </a:endParaRPr>
          </a:p>
          <a:p>
            <a:pPr marL="0" indent="0">
              <a:buNone/>
            </a:pPr>
            <a:endParaRPr lang="en-US" sz="1400" dirty="0"/>
          </a:p>
          <a:p>
            <a:pPr>
              <a:buFont typeface="Wingdings" panose="05000000000000000000" pitchFamily="2" charset="2"/>
              <a:buChar char="Ø"/>
            </a:pPr>
            <a:r>
              <a:rPr lang="en-US" sz="1400" b="1" dirty="0"/>
              <a:t>Long-standing portal hypertension causes chronic gastric congestion</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Recognizable at endoscopy as multiple areas of punctate erythema (‘portal hypertensive gastropathy’ or ‘snakeskin gastropathy’)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Rarely, similar lesions occur more distally in the gastrointestinal tract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These areas may become eroded, causing bleeding from multiple sites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Acute bleeding can occur but repeated minor bleeding causing iron defciency anaemia is more common.</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Anaemia may be prevented by oral iron supplements but repeated blood transfusions can become necessary.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Reduction of the portal pressure using propranolol (80–160 mg/day) is the best initial treatment. If this is ineffective,</a:t>
            </a:r>
          </a:p>
          <a:p>
            <a:pPr marL="0" indent="0">
              <a:buNone/>
            </a:pPr>
            <a:r>
              <a:rPr lang="en-US" sz="1400" b="1" dirty="0"/>
              <a:t>a TIPSS procedure can be undertaken.</a:t>
            </a:r>
          </a:p>
          <a:p>
            <a:pPr marL="0" indent="0">
              <a:buNone/>
            </a:pPr>
            <a:endParaRPr lang="en-US" sz="1400" dirty="0"/>
          </a:p>
          <a:p>
            <a:pPr>
              <a:buFont typeface="Wingdings" panose="05000000000000000000" pitchFamily="2" charset="2"/>
              <a:buChar char="Ø"/>
            </a:pPr>
            <a:endParaRPr lang="en-US" sz="1400" dirty="0"/>
          </a:p>
        </p:txBody>
      </p:sp>
    </p:spTree>
    <p:extLst>
      <p:ext uri="{BB962C8B-B14F-4D97-AF65-F5344CB8AC3E}">
        <p14:creationId xmlns:p14="http://schemas.microsoft.com/office/powerpoint/2010/main" val="952916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600" b="1" dirty="0"/>
          </a:p>
          <a:p>
            <a:pPr marL="0" indent="0">
              <a:buNone/>
            </a:pPr>
            <a:r>
              <a:rPr lang="en-US" sz="1600" b="1" dirty="0">
                <a:solidFill>
                  <a:srgbClr val="FF0000"/>
                </a:solidFill>
              </a:rPr>
              <a:t>Manegments of ascites :</a:t>
            </a:r>
          </a:p>
          <a:p>
            <a:pPr marL="0" indent="0">
              <a:buNone/>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Low sodium diet &lt;2 gram /day to more restrictive sodium intake of 100 mmol/24 hrs (‘no added salt diet’)</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Restriction of water intake to 1.0–1.5 L/24 hrs. is necessary only if the plasma sodium falls</a:t>
            </a:r>
          </a:p>
          <a:p>
            <a:pPr>
              <a:buFont typeface="Wingdings" panose="05000000000000000000" pitchFamily="2" charset="2"/>
              <a:buChar char="Ø"/>
            </a:pPr>
            <a:r>
              <a:rPr lang="en-US" sz="1600" b="1" dirty="0"/>
              <a:t>below 125 mmol/L</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Potassium sparing diuretic (spironolactone 100-400 mg/day), loop diuretic (frusemide up to 160mg/day)</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Large volume paracentesis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TIPPS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Liver transplant</a:t>
            </a:r>
          </a:p>
        </p:txBody>
      </p:sp>
    </p:spTree>
    <p:extLst>
      <p:ext uri="{BB962C8B-B14F-4D97-AF65-F5344CB8AC3E}">
        <p14:creationId xmlns:p14="http://schemas.microsoft.com/office/powerpoint/2010/main" val="1474452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pPr marL="0" indent="0">
              <a:buNone/>
            </a:pPr>
            <a:endParaRPr lang="en-US" sz="1600" dirty="0"/>
          </a:p>
          <a:p>
            <a:pPr marL="0" indent="0">
              <a:buNone/>
            </a:pPr>
            <a:endParaRPr lang="en-US" sz="1600" dirty="0"/>
          </a:p>
          <a:p>
            <a:pPr marL="0" indent="0">
              <a:buNone/>
            </a:pPr>
            <a:r>
              <a:rPr lang="en-US" sz="1600" b="1" dirty="0">
                <a:solidFill>
                  <a:srgbClr val="FF0000"/>
                </a:solidFill>
              </a:rPr>
              <a:t>Treatment of hypersplenism :</a:t>
            </a:r>
          </a:p>
          <a:p>
            <a:pPr marL="0" indent="0">
              <a:buNone/>
            </a:pPr>
            <a:endParaRPr lang="en-US" sz="1600" dirty="0"/>
          </a:p>
          <a:p>
            <a:pPr>
              <a:buFont typeface="Wingdings" panose="05000000000000000000" pitchFamily="2" charset="2"/>
              <a:buChar char="Ø"/>
            </a:pPr>
            <a:r>
              <a:rPr lang="en-US" sz="1600" b="1" dirty="0"/>
              <a:t>Splenectomy if non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Splenectomy with shunt procedure if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Liver transplant</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133394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rmAutofit/>
          </a:bodyPr>
          <a:lstStyle/>
          <a:p>
            <a:r>
              <a:rPr lang="en-US" sz="2400" b="1" dirty="0">
                <a:solidFill>
                  <a:srgbClr val="FF0000"/>
                </a:solidFill>
              </a:rPr>
              <a:t>Manegments of portosystemic encephalopathy </a:t>
            </a:r>
          </a:p>
        </p:txBody>
      </p:sp>
      <p:sp>
        <p:nvSpPr>
          <p:cNvPr id="3" name="Content Placeholder 2"/>
          <p:cNvSpPr>
            <a:spLocks noGrp="1"/>
          </p:cNvSpPr>
          <p:nvPr>
            <p:ph idx="1"/>
          </p:nvPr>
        </p:nvSpPr>
        <p:spPr>
          <a:xfrm>
            <a:off x="76200" y="914400"/>
            <a:ext cx="8991600" cy="5867400"/>
          </a:xfrm>
        </p:spPr>
        <p:txBody>
          <a:bodyPr>
            <a:normAutofit/>
          </a:bodyPr>
          <a:lstStyle/>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a:p>
          <a:p>
            <a:pPr>
              <a:buFont typeface="Wingdings" panose="05000000000000000000" pitchFamily="2" charset="2"/>
              <a:buChar char="Ø"/>
            </a:pPr>
            <a:endParaRPr lang="en-US" sz="1400" b="1" dirty="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Treatment of precipitating cause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Dietary protein restriction is rarely needed and is no longer recommended as first-line treatment because it is unpalatable and can lead to a worsening nutritional state in already malnourished patients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suppress the production of neurotoxins by bacteria in the bowel with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Lactulose (15–30 mL 3 times daily) is increased gradually until the bowels are moving twice daily.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Rifaximin (400 mg 3 times daily)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Chronic or refractory encephalopathy is one of the main indications for liver transplantation</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774170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5532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Factors precipitating hepatic encephalopathy:</a:t>
            </a: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dirty="0"/>
              <a:t>• </a:t>
            </a:r>
            <a:r>
              <a:rPr lang="en-US" sz="1400" b="1" dirty="0"/>
              <a:t>Drugs (especially sedatives, antidepressants)</a:t>
            </a:r>
          </a:p>
          <a:p>
            <a:pPr marL="0" indent="0">
              <a:buNone/>
            </a:pPr>
            <a:endParaRPr lang="en-US" sz="1400" b="1" dirty="0"/>
          </a:p>
          <a:p>
            <a:pPr marL="0" indent="0">
              <a:buNone/>
            </a:pPr>
            <a:r>
              <a:rPr lang="en-US" sz="1400" b="1" dirty="0"/>
              <a:t>• Dehydration (including diuretics, paracentesis)</a:t>
            </a:r>
          </a:p>
          <a:p>
            <a:pPr marL="0" indent="0">
              <a:buNone/>
            </a:pPr>
            <a:endParaRPr lang="en-US" sz="1400" b="1" dirty="0"/>
          </a:p>
          <a:p>
            <a:pPr marL="0" indent="0">
              <a:buNone/>
            </a:pPr>
            <a:r>
              <a:rPr lang="en-US" sz="1400" b="1" dirty="0"/>
              <a:t>• Portosystemic shunting</a:t>
            </a:r>
          </a:p>
          <a:p>
            <a:pPr marL="0" indent="0">
              <a:buNone/>
            </a:pPr>
            <a:endParaRPr lang="en-US" sz="1400" b="1" dirty="0"/>
          </a:p>
          <a:p>
            <a:pPr marL="0" indent="0">
              <a:buNone/>
            </a:pPr>
            <a:r>
              <a:rPr lang="en-US" sz="1400" b="1" dirty="0"/>
              <a:t>• Infection</a:t>
            </a:r>
          </a:p>
          <a:p>
            <a:pPr marL="0" indent="0">
              <a:buNone/>
            </a:pPr>
            <a:endParaRPr lang="en-US" sz="1400" b="1" dirty="0"/>
          </a:p>
          <a:p>
            <a:pPr marL="0" indent="0">
              <a:buNone/>
            </a:pPr>
            <a:r>
              <a:rPr lang="en-US" sz="1400" b="1" dirty="0"/>
              <a:t>• Hypokalaemia</a:t>
            </a:r>
          </a:p>
          <a:p>
            <a:pPr marL="0" indent="0">
              <a:buNone/>
            </a:pPr>
            <a:endParaRPr lang="en-US" sz="1400" b="1" dirty="0"/>
          </a:p>
          <a:p>
            <a:pPr marL="0" indent="0">
              <a:buNone/>
            </a:pPr>
            <a:r>
              <a:rPr lang="en-US" sz="1400" b="1" dirty="0"/>
              <a:t>• Constipation</a:t>
            </a:r>
          </a:p>
          <a:p>
            <a:pPr marL="0" indent="0">
              <a:buNone/>
            </a:pPr>
            <a:endParaRPr lang="en-US" sz="1400" b="1" dirty="0"/>
          </a:p>
          <a:p>
            <a:pPr marL="0" indent="0">
              <a:buNone/>
            </a:pPr>
            <a:r>
              <a:rPr lang="en-US" sz="1400" b="1" dirty="0"/>
              <a:t>• ↑Protein load (including gastrointestinal bleeding)</a:t>
            </a:r>
          </a:p>
        </p:txBody>
      </p:sp>
    </p:spTree>
    <p:extLst>
      <p:ext uri="{BB962C8B-B14F-4D97-AF65-F5344CB8AC3E}">
        <p14:creationId xmlns:p14="http://schemas.microsoft.com/office/powerpoint/2010/main" val="72164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971800"/>
          </a:xfrm>
        </p:spPr>
        <p:txBody>
          <a:bodyPr/>
          <a:lstStyle/>
          <a:p>
            <a:r>
              <a:rPr lang="en-US" b="1" dirty="0">
                <a:solidFill>
                  <a:srgbClr val="FF0000"/>
                </a:solidFill>
              </a:rPr>
              <a:t>THANKS</a:t>
            </a:r>
          </a:p>
        </p:txBody>
      </p:sp>
    </p:spTree>
    <p:extLst>
      <p:ext uri="{BB962C8B-B14F-4D97-AF65-F5344CB8AC3E}">
        <p14:creationId xmlns:p14="http://schemas.microsoft.com/office/powerpoint/2010/main" val="314703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0A629-6106-1BC2-E52A-476FA3803691}"/>
              </a:ext>
            </a:extLst>
          </p:cNvPr>
          <p:cNvSpPr>
            <a:spLocks noGrp="1"/>
          </p:cNvSpPr>
          <p:nvPr>
            <p:ph idx="1"/>
          </p:nvPr>
        </p:nvSpPr>
        <p:spPr>
          <a:xfrm>
            <a:off x="152400" y="304800"/>
            <a:ext cx="8839200" cy="6324600"/>
          </a:xfrm>
        </p:spPr>
        <p:txBody>
          <a:bodyPr/>
          <a:lstStyle/>
          <a:p>
            <a:pPr marL="0" marR="0" indent="0">
              <a:lnSpc>
                <a:spcPct val="115000"/>
              </a:lnSpc>
              <a:spcBef>
                <a:spcPts val="0"/>
              </a:spcBef>
              <a:spcAft>
                <a:spcPts val="1000"/>
              </a:spcAft>
              <a:buNone/>
            </a:pPr>
            <a:endParaRPr lang="en-US" sz="1800" b="1" dirty="0">
              <a:effectLst/>
              <a:latin typeface="Cambria" panose="02040503050406030204" pitchFamily="18" charset="0"/>
              <a:ea typeface="Cambria" panose="02040503050406030204" pitchFamily="18" charset="0"/>
              <a:cs typeface="Arial" panose="020B0604020202020204" pitchFamily="34" charset="0"/>
            </a:endParaRPr>
          </a:p>
          <a:p>
            <a:pPr marL="0" marR="0" indent="0">
              <a:lnSpc>
                <a:spcPct val="115000"/>
              </a:lnSpc>
              <a:spcBef>
                <a:spcPts val="0"/>
              </a:spcBef>
              <a:spcAft>
                <a:spcPts val="1000"/>
              </a:spcAft>
              <a:buNone/>
            </a:pPr>
            <a:r>
              <a:rPr lang="en-US" sz="1800" b="1" dirty="0">
                <a:latin typeface="Cambria" panose="02040503050406030204" pitchFamily="18" charset="0"/>
                <a:ea typeface="Cambria" panose="02040503050406030204" pitchFamily="18" charset="0"/>
                <a:cs typeface="Arial" panose="020B0604020202020204" pitchFamily="34" charset="0"/>
              </a:rPr>
              <a:t>Q 1 .</a:t>
            </a:r>
            <a:r>
              <a:rPr lang="en-US" sz="1800" b="1" dirty="0">
                <a:effectLst/>
                <a:latin typeface="Cambria" panose="02040503050406030204" pitchFamily="18" charset="0"/>
                <a:ea typeface="Cambria" panose="02040503050406030204" pitchFamily="18" charset="0"/>
                <a:cs typeface="Arial" panose="020B0604020202020204" pitchFamily="34" charset="0"/>
              </a:rPr>
              <a:t>The following is a cause of posthepatic postsinusoidal portal hypertension?</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A. Liver cirrhosis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B. Portal vein thrombosis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C .Sarcoidosis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Constrictive pericarditis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E. Schistosomiasis</a:t>
            </a:r>
          </a:p>
          <a:p>
            <a:endParaRPr lang="en-US" dirty="0"/>
          </a:p>
        </p:txBody>
      </p:sp>
    </p:spTree>
    <p:extLst>
      <p:ext uri="{BB962C8B-B14F-4D97-AF65-F5344CB8AC3E}">
        <p14:creationId xmlns:p14="http://schemas.microsoft.com/office/powerpoint/2010/main" val="23354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376E5-12D6-507F-BFAB-2CD1236684B5}"/>
              </a:ext>
            </a:extLst>
          </p:cNvPr>
          <p:cNvSpPr>
            <a:spLocks noGrp="1"/>
          </p:cNvSpPr>
          <p:nvPr>
            <p:ph type="title"/>
          </p:nvPr>
        </p:nvSpPr>
        <p:spPr/>
        <p:txBody>
          <a:bodyPr>
            <a:normAutofit/>
          </a:bodyPr>
          <a:lstStyle/>
          <a:p>
            <a:r>
              <a:rPr lang="en-US" sz="1800" b="1" dirty="0">
                <a:latin typeface="Cambria" panose="02040503050406030204" pitchFamily="18" charset="0"/>
                <a:ea typeface="Cambria" panose="02040503050406030204" pitchFamily="18" charset="0"/>
              </a:rPr>
              <a:t>At the end of this lecture , you must be able to answer these questions easily ?</a:t>
            </a:r>
          </a:p>
        </p:txBody>
      </p:sp>
      <p:sp>
        <p:nvSpPr>
          <p:cNvPr id="3" name="Content Placeholder 2">
            <a:extLst>
              <a:ext uri="{FF2B5EF4-FFF2-40B4-BE49-F238E27FC236}">
                <a16:creationId xmlns:a16="http://schemas.microsoft.com/office/drawing/2014/main" id="{148EBB22-3BB4-1DC9-9C1D-C848F66E6032}"/>
              </a:ext>
            </a:extLst>
          </p:cNvPr>
          <p:cNvSpPr>
            <a:spLocks noGrp="1"/>
          </p:cNvSpPr>
          <p:nvPr>
            <p:ph idx="1"/>
          </p:nvPr>
        </p:nvSpPr>
        <p:spPr>
          <a:xfrm>
            <a:off x="76200" y="1295400"/>
            <a:ext cx="9067800" cy="4830763"/>
          </a:xfrm>
        </p:spPr>
        <p:txBody>
          <a:bodyPr/>
          <a:lstStyle/>
          <a:p>
            <a:pPr marL="0" marR="0" indent="0">
              <a:lnSpc>
                <a:spcPct val="115000"/>
              </a:lnSpc>
              <a:spcBef>
                <a:spcPts val="0"/>
              </a:spcBef>
              <a:spcAft>
                <a:spcPts val="1000"/>
              </a:spcAft>
              <a:buNone/>
            </a:pPr>
            <a:r>
              <a:rPr lang="en-US" sz="1800" b="1" dirty="0">
                <a:effectLst/>
                <a:latin typeface="Cambria" panose="02040503050406030204" pitchFamily="18" charset="0"/>
                <a:ea typeface="Cambria" panose="02040503050406030204" pitchFamily="18" charset="0"/>
                <a:cs typeface="Arial" panose="020B0604020202020204" pitchFamily="34" charset="0"/>
              </a:rPr>
              <a:t>Q2 : A 40-year-old man with long-standing alcohol abuse complains of abdominal swelling, which has been progressive over several months. He has a history of gastrointestinal bleeding. On physical examination, there are spider angiomas and palmar erythema. Abdominal collateral vessels are seen around the umbilicus. There is shifting dullness, and bulging flanks are noted. Which of the following is the most important first step in the patient’s evaluation?</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A. Diagnostic paracentesis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B. Upper GI series</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C. Ethanol level</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D. CT scan of the abdomen</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E. Echo study</a:t>
            </a:r>
          </a:p>
          <a:p>
            <a:pPr marL="0" indent="0">
              <a:buNone/>
            </a:pPr>
            <a:endParaRPr lang="en-US" dirty="0"/>
          </a:p>
        </p:txBody>
      </p:sp>
    </p:spTree>
    <p:extLst>
      <p:ext uri="{BB962C8B-B14F-4D97-AF65-F5344CB8AC3E}">
        <p14:creationId xmlns:p14="http://schemas.microsoft.com/office/powerpoint/2010/main" val="199720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BA170-34AE-ED3A-3E62-D2239BD485FE}"/>
              </a:ext>
            </a:extLst>
          </p:cNvPr>
          <p:cNvSpPr>
            <a:spLocks noGrp="1"/>
          </p:cNvSpPr>
          <p:nvPr>
            <p:ph idx="1"/>
          </p:nvPr>
        </p:nvSpPr>
        <p:spPr>
          <a:xfrm>
            <a:off x="304800" y="152400"/>
            <a:ext cx="8229600" cy="4525963"/>
          </a:xfrm>
        </p:spPr>
        <p:txBody>
          <a:bodyPr>
            <a:normAutofit/>
          </a:bodyPr>
          <a:lstStyle/>
          <a:p>
            <a:pPr marL="0" marR="0" indent="0">
              <a:lnSpc>
                <a:spcPct val="115000"/>
              </a:lnSpc>
              <a:spcBef>
                <a:spcPts val="0"/>
              </a:spcBef>
              <a:spcAft>
                <a:spcPts val="1000"/>
              </a:spcAft>
              <a:buNone/>
            </a:pPr>
            <a:r>
              <a:rPr lang="en-US" sz="2000" b="1" dirty="0">
                <a:latin typeface="Cambria" panose="02040503050406030204" pitchFamily="18" charset="0"/>
                <a:ea typeface="Cambria" panose="02040503050406030204" pitchFamily="18" charset="0"/>
              </a:rPr>
              <a:t>Q3.</a:t>
            </a:r>
            <a:r>
              <a:rPr lang="en-US" sz="2000" b="1" dirty="0">
                <a:effectLst/>
                <a:latin typeface="Calibri" panose="020F0502020204030204" pitchFamily="34" charset="0"/>
                <a:ea typeface="Calibri" panose="020F0502020204030204" pitchFamily="34" charset="0"/>
                <a:cs typeface="Arial" panose="020B0604020202020204" pitchFamily="34" charset="0"/>
              </a:rPr>
              <a:t> Which of the following is NOT true of a patient with ascites due to liver cirrhosis?</a:t>
            </a:r>
          </a:p>
          <a:p>
            <a:pPr marL="0" marR="0" indent="0">
              <a:lnSpc>
                <a:spcPct val="115000"/>
              </a:lnSpc>
              <a:spcBef>
                <a:spcPts val="0"/>
              </a:spcBef>
              <a:spcAft>
                <a:spcPts val="10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A. The usual source of the ascitic fluid is mainly from the exudation from the surface of the liver</a:t>
            </a:r>
          </a:p>
          <a:p>
            <a:pPr marL="0" marR="0" indent="0">
              <a:lnSpc>
                <a:spcPct val="115000"/>
              </a:lnSpc>
              <a:spcBef>
                <a:spcPts val="0"/>
              </a:spcBef>
              <a:spcAft>
                <a:spcPts val="10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B. SAAG &gt;=1.1</a:t>
            </a:r>
          </a:p>
          <a:p>
            <a:pPr marL="0" marR="0" indent="0">
              <a:lnSpc>
                <a:spcPct val="115000"/>
              </a:lnSpc>
              <a:spcBef>
                <a:spcPts val="0"/>
              </a:spcBef>
              <a:spcAft>
                <a:spcPts val="10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C. Spontaneous bacterial peritonitis is a recognized complication</a:t>
            </a:r>
          </a:p>
          <a:p>
            <a:pPr marL="0" marR="0" indent="0">
              <a:lnSpc>
                <a:spcPct val="115000"/>
              </a:lnSpc>
              <a:spcBef>
                <a:spcPts val="0"/>
              </a:spcBef>
              <a:spcAft>
                <a:spcPts val="10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D. Total ascitic protein &lt;25g/L</a:t>
            </a:r>
          </a:p>
          <a:p>
            <a:pPr marL="0" marR="0" indent="0">
              <a:lnSpc>
                <a:spcPct val="115000"/>
              </a:lnSpc>
              <a:spcBef>
                <a:spcPts val="0"/>
              </a:spcBef>
              <a:spcAft>
                <a:spcPts val="10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E. Respond to dietary sodium restriction </a:t>
            </a:r>
          </a:p>
          <a:p>
            <a:pPr marL="0" indent="0">
              <a:buNone/>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6037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C9B2E-BBCF-D6B3-CA95-20BC34F3C2F1}"/>
              </a:ext>
            </a:extLst>
          </p:cNvPr>
          <p:cNvSpPr>
            <a:spLocks noGrp="1"/>
          </p:cNvSpPr>
          <p:nvPr>
            <p:ph idx="1"/>
          </p:nvPr>
        </p:nvSpPr>
        <p:spPr/>
        <p:txBody>
          <a:bodyPr/>
          <a:lstStyle/>
          <a:p>
            <a:pPr marL="0" marR="0" indent="0">
              <a:lnSpc>
                <a:spcPct val="115000"/>
              </a:lnSpc>
              <a:spcBef>
                <a:spcPts val="0"/>
              </a:spcBef>
              <a:spcAft>
                <a:spcPts val="1000"/>
              </a:spcAft>
              <a:buNone/>
            </a:pPr>
            <a:r>
              <a:rPr lang="en-US" sz="1800" b="1" dirty="0">
                <a:effectLst/>
                <a:latin typeface="Cambria" panose="02040503050406030204" pitchFamily="18" charset="0"/>
                <a:ea typeface="Cambria" panose="02040503050406030204" pitchFamily="18" charset="0"/>
                <a:cs typeface="Arial" panose="020B0604020202020204" pitchFamily="34" charset="0"/>
              </a:rPr>
              <a:t>Q4 :The following precipitate portasystemic encephalopathy:</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A. Hypernatremia</a:t>
            </a: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B. Hypocalcaemia</a:t>
            </a:r>
          </a:p>
          <a:p>
            <a:pPr marL="0" marR="0">
              <a:lnSpc>
                <a:spcPct val="115000"/>
              </a:lnSpc>
              <a:spcBef>
                <a:spcPts val="0"/>
              </a:spcBef>
              <a:spcAft>
                <a:spcPts val="1000"/>
              </a:spcAft>
            </a:pPr>
            <a:r>
              <a:rPr lang="en-US" sz="1800" b="1" dirty="0" err="1">
                <a:effectLst/>
                <a:latin typeface="Cambria" panose="02040503050406030204" pitchFamily="18" charset="0"/>
                <a:ea typeface="Cambria" panose="02040503050406030204" pitchFamily="18" charset="0"/>
                <a:cs typeface="Arial" panose="020B0604020202020204" pitchFamily="34" charset="0"/>
              </a:rPr>
              <a:t>C.Hypophosphtemia</a:t>
            </a:r>
            <a:endParaRPr lang="en-US" sz="1800" b="1" dirty="0">
              <a:effectLst/>
              <a:latin typeface="Cambria" panose="02040503050406030204" pitchFamily="18" charset="0"/>
              <a:ea typeface="Cambria" panose="02040503050406030204" pitchFamily="18" charset="0"/>
              <a:cs typeface="Arial" panose="020B0604020202020204" pitchFamily="34" charset="0"/>
            </a:endParaRPr>
          </a:p>
          <a:p>
            <a:pPr marL="0" marR="0">
              <a:lnSpc>
                <a:spcPct val="115000"/>
              </a:lnSpc>
              <a:spcBef>
                <a:spcPts val="0"/>
              </a:spcBef>
              <a:spcAft>
                <a:spcPts val="1000"/>
              </a:spcAft>
            </a:pPr>
            <a:r>
              <a:rPr lang="en-US" sz="1800" b="1" dirty="0" err="1">
                <a:effectLst/>
                <a:latin typeface="Cambria" panose="02040503050406030204" pitchFamily="18" charset="0"/>
                <a:ea typeface="Cambria" panose="02040503050406030204" pitchFamily="18" charset="0"/>
                <a:cs typeface="Arial" panose="020B0604020202020204" pitchFamily="34" charset="0"/>
              </a:rPr>
              <a:t>D.Hypokalemia</a:t>
            </a:r>
            <a:endParaRPr lang="en-US" sz="1800" b="1" dirty="0">
              <a:effectLst/>
              <a:latin typeface="Cambria" panose="02040503050406030204" pitchFamily="18" charset="0"/>
              <a:ea typeface="Cambria" panose="02040503050406030204" pitchFamily="18" charset="0"/>
              <a:cs typeface="Arial" panose="020B0604020202020204" pitchFamily="34" charset="0"/>
            </a:endParaRPr>
          </a:p>
          <a:p>
            <a:pPr marL="0" marR="0">
              <a:lnSpc>
                <a:spcPct val="115000"/>
              </a:lnSpc>
              <a:spcBef>
                <a:spcPts val="0"/>
              </a:spcBef>
              <a:spcAft>
                <a:spcPts val="1000"/>
              </a:spcAft>
            </a:pPr>
            <a:r>
              <a:rPr lang="en-US" sz="1800" b="1" dirty="0">
                <a:effectLst/>
                <a:latin typeface="Cambria" panose="02040503050406030204" pitchFamily="18" charset="0"/>
                <a:ea typeface="Cambria" panose="02040503050406030204" pitchFamily="18" charset="0"/>
                <a:cs typeface="Arial" panose="020B0604020202020204" pitchFamily="34" charset="0"/>
              </a:rPr>
              <a:t>E. Hyperkalemia</a:t>
            </a:r>
          </a:p>
          <a:p>
            <a:endParaRPr lang="en-US" dirty="0"/>
          </a:p>
        </p:txBody>
      </p:sp>
    </p:spTree>
    <p:extLst>
      <p:ext uri="{BB962C8B-B14F-4D97-AF65-F5344CB8AC3E}">
        <p14:creationId xmlns:p14="http://schemas.microsoft.com/office/powerpoint/2010/main" val="234236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34417-57A5-F0AF-645A-736BDB8CFB1B}"/>
              </a:ext>
            </a:extLst>
          </p:cNvPr>
          <p:cNvSpPr>
            <a:spLocks noGrp="1"/>
          </p:cNvSpPr>
          <p:nvPr>
            <p:ph idx="1"/>
          </p:nvPr>
        </p:nvSpPr>
        <p:spPr>
          <a:xfrm>
            <a:off x="38100" y="152400"/>
            <a:ext cx="9067800" cy="6705600"/>
          </a:xfrm>
        </p:spPr>
        <p:txBody>
          <a:bodyPr>
            <a:normAutofit fontScale="70000" lnSpcReduction="20000"/>
          </a:bodyPr>
          <a:lstStyle/>
          <a:p>
            <a:pPr marL="0" marR="0" indent="0">
              <a:lnSpc>
                <a:spcPct val="115000"/>
              </a:lnSpc>
              <a:spcBef>
                <a:spcPts val="0"/>
              </a:spcBef>
              <a:spcAft>
                <a:spcPts val="1000"/>
              </a:spcAft>
              <a:buNone/>
            </a:pPr>
            <a:r>
              <a:rPr lang="en-US" sz="2900" b="1" dirty="0">
                <a:latin typeface="Cambria" panose="02040503050406030204" pitchFamily="18" charset="0"/>
                <a:ea typeface="Cambria" panose="02040503050406030204" pitchFamily="18" charset="0"/>
                <a:cs typeface="Arial" panose="020B0604020202020204" pitchFamily="34" charset="0"/>
              </a:rPr>
              <a:t>Q5</a:t>
            </a:r>
            <a:r>
              <a:rPr lang="en-US" sz="2900" b="1" dirty="0">
                <a:effectLst/>
                <a:latin typeface="Cambria" panose="02040503050406030204" pitchFamily="18" charset="0"/>
                <a:ea typeface="Cambria" panose="02040503050406030204" pitchFamily="18" charset="0"/>
                <a:cs typeface="Arial" panose="020B0604020202020204" pitchFamily="34" charset="0"/>
              </a:rPr>
              <a:t> :</a:t>
            </a:r>
            <a:r>
              <a:rPr lang="en-US" sz="2600" b="1" dirty="0">
                <a:effectLst/>
                <a:latin typeface="Cambria" panose="02040503050406030204" pitchFamily="18" charset="0"/>
                <a:ea typeface="Cambria" panose="02040503050406030204" pitchFamily="18" charset="0"/>
                <a:cs typeface="Arial" panose="020B0604020202020204" pitchFamily="34" charset="0"/>
              </a:rPr>
              <a:t> 56 year old male patient with history of chronic hepatitis B virus infection, presented with  progressive abdominal distension and jaundice, the patient is known case of bronchial asthma</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Investigation shows:</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Total </a:t>
            </a:r>
            <a:r>
              <a:rPr lang="en-US" sz="2600" b="1" dirty="0" err="1">
                <a:effectLst/>
                <a:latin typeface="Cambria" panose="02040503050406030204" pitchFamily="18" charset="0"/>
                <a:ea typeface="Cambria" panose="02040503050406030204" pitchFamily="18" charset="0"/>
                <a:cs typeface="Arial" panose="020B0604020202020204" pitchFamily="34" charset="0"/>
              </a:rPr>
              <a:t>S.bilirubin</a:t>
            </a:r>
            <a:r>
              <a:rPr lang="en-US" sz="2600" b="1" dirty="0">
                <a:effectLst/>
                <a:latin typeface="Cambria" panose="02040503050406030204" pitchFamily="18" charset="0"/>
                <a:ea typeface="Cambria" panose="02040503050406030204" pitchFamily="18" charset="0"/>
                <a:cs typeface="Arial" panose="020B0604020202020204" pitchFamily="34" charset="0"/>
              </a:rPr>
              <a:t>=4mg/dl mainly direct</a:t>
            </a:r>
          </a:p>
          <a:p>
            <a:pPr marL="0" marR="0">
              <a:lnSpc>
                <a:spcPct val="115000"/>
              </a:lnSpc>
              <a:spcBef>
                <a:spcPts val="0"/>
              </a:spcBef>
              <a:spcAft>
                <a:spcPts val="1000"/>
              </a:spcAft>
            </a:pPr>
            <a:r>
              <a:rPr lang="en-US" sz="2600" b="1" dirty="0" err="1">
                <a:effectLst/>
                <a:latin typeface="Cambria" panose="02040503050406030204" pitchFamily="18" charset="0"/>
                <a:ea typeface="Cambria" panose="02040503050406030204" pitchFamily="18" charset="0"/>
                <a:cs typeface="Arial" panose="020B0604020202020204" pitchFamily="34" charset="0"/>
              </a:rPr>
              <a:t>s.creatinin</a:t>
            </a:r>
            <a:r>
              <a:rPr lang="en-US" sz="2600" b="1" dirty="0">
                <a:effectLst/>
                <a:latin typeface="Cambria" panose="02040503050406030204" pitchFamily="18" charset="0"/>
                <a:ea typeface="Cambria" panose="02040503050406030204" pitchFamily="18" charset="0"/>
                <a:cs typeface="Arial" panose="020B0604020202020204" pitchFamily="34" charset="0"/>
              </a:rPr>
              <a:t>=1.7mg/dl</a:t>
            </a:r>
          </a:p>
          <a:p>
            <a:pPr marL="0" marR="0">
              <a:lnSpc>
                <a:spcPct val="115000"/>
              </a:lnSpc>
              <a:spcBef>
                <a:spcPts val="0"/>
              </a:spcBef>
              <a:spcAft>
                <a:spcPts val="1000"/>
              </a:spcAft>
            </a:pPr>
            <a:r>
              <a:rPr lang="en-US" sz="2600" b="1" dirty="0" err="1">
                <a:effectLst/>
                <a:latin typeface="Cambria" panose="02040503050406030204" pitchFamily="18" charset="0"/>
                <a:ea typeface="Cambria" panose="02040503050406030204" pitchFamily="18" charset="0"/>
                <a:cs typeface="Arial" panose="020B0604020202020204" pitchFamily="34" charset="0"/>
              </a:rPr>
              <a:t>S.sodium</a:t>
            </a:r>
            <a:r>
              <a:rPr lang="en-US" sz="2600" b="1" dirty="0">
                <a:effectLst/>
                <a:latin typeface="Cambria" panose="02040503050406030204" pitchFamily="18" charset="0"/>
                <a:ea typeface="Cambria" panose="02040503050406030204" pitchFamily="18" charset="0"/>
                <a:cs typeface="Arial" panose="020B0604020202020204" pitchFamily="34" charset="0"/>
              </a:rPr>
              <a:t>=132mmol/l</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INR=1.8</a:t>
            </a:r>
          </a:p>
          <a:p>
            <a:pPr marL="0" marR="0">
              <a:lnSpc>
                <a:spcPct val="115000"/>
              </a:lnSpc>
              <a:spcBef>
                <a:spcPts val="0"/>
              </a:spcBef>
              <a:spcAft>
                <a:spcPts val="1000"/>
              </a:spcAft>
            </a:pPr>
            <a:r>
              <a:rPr lang="en-US" sz="2600" b="1" dirty="0" err="1">
                <a:effectLst/>
                <a:latin typeface="Cambria" panose="02040503050406030204" pitchFamily="18" charset="0"/>
                <a:ea typeface="Cambria" panose="02040503050406030204" pitchFamily="18" charset="0"/>
                <a:cs typeface="Arial" panose="020B0604020202020204" pitchFamily="34" charset="0"/>
              </a:rPr>
              <a:t>s.albumin</a:t>
            </a:r>
            <a:r>
              <a:rPr lang="en-US" sz="2600" b="1" dirty="0">
                <a:effectLst/>
                <a:latin typeface="Cambria" panose="02040503050406030204" pitchFamily="18" charset="0"/>
                <a:ea typeface="Cambria" panose="02040503050406030204" pitchFamily="18" charset="0"/>
                <a:cs typeface="Arial" panose="020B0604020202020204" pitchFamily="34" charset="0"/>
              </a:rPr>
              <a:t>=2.9g/l</a:t>
            </a:r>
          </a:p>
          <a:p>
            <a:pPr marL="0" marR="0" indent="0">
              <a:lnSpc>
                <a:spcPct val="115000"/>
              </a:lnSpc>
              <a:spcBef>
                <a:spcPts val="0"/>
              </a:spcBef>
              <a:spcAft>
                <a:spcPts val="1000"/>
              </a:spcAft>
              <a:buNone/>
            </a:pPr>
            <a:r>
              <a:rPr lang="en-US" sz="2600" b="1" dirty="0">
                <a:effectLst/>
                <a:latin typeface="Cambria" panose="02040503050406030204" pitchFamily="18" charset="0"/>
                <a:ea typeface="Cambria" panose="02040503050406030204" pitchFamily="18" charset="0"/>
                <a:cs typeface="Arial" panose="020B0604020202020204" pitchFamily="34" charset="0"/>
              </a:rPr>
              <a:t>Abdominal </a:t>
            </a:r>
            <a:r>
              <a:rPr lang="en-US" sz="2600" b="1" dirty="0" err="1">
                <a:effectLst/>
                <a:latin typeface="Cambria" panose="02040503050406030204" pitchFamily="18" charset="0"/>
                <a:ea typeface="Cambria" panose="02040503050406030204" pitchFamily="18" charset="0"/>
                <a:cs typeface="Arial" panose="020B0604020202020204" pitchFamily="34" charset="0"/>
              </a:rPr>
              <a:t>uls</a:t>
            </a:r>
            <a:r>
              <a:rPr lang="en-US" sz="2600" b="1" dirty="0">
                <a:effectLst/>
                <a:latin typeface="Cambria" panose="02040503050406030204" pitchFamily="18" charset="0"/>
                <a:ea typeface="Cambria" panose="02040503050406030204" pitchFamily="18" charset="0"/>
                <a:cs typeface="Arial" panose="020B0604020202020204" pitchFamily="34" charset="0"/>
              </a:rPr>
              <a:t>=cirrhotic liver with moderate amount of ascites</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OGD done show large </a:t>
            </a:r>
            <a:r>
              <a:rPr lang="en-US" sz="2600" b="1" dirty="0" err="1">
                <a:effectLst/>
                <a:latin typeface="Cambria" panose="02040503050406030204" pitchFamily="18" charset="0"/>
                <a:ea typeface="Cambria" panose="02040503050406030204" pitchFamily="18" charset="0"/>
                <a:cs typeface="Arial" panose="020B0604020202020204" pitchFamily="34" charset="0"/>
              </a:rPr>
              <a:t>oesophageal</a:t>
            </a:r>
            <a:r>
              <a:rPr lang="en-US" sz="2600" b="1" dirty="0">
                <a:effectLst/>
                <a:latin typeface="Cambria" panose="02040503050406030204" pitchFamily="18" charset="0"/>
                <a:ea typeface="Cambria" panose="02040503050406030204" pitchFamily="18" charset="0"/>
                <a:cs typeface="Arial" panose="020B0604020202020204" pitchFamily="34" charset="0"/>
              </a:rPr>
              <a:t> varices</a:t>
            </a:r>
          </a:p>
          <a:p>
            <a:pPr marL="0" marR="0" indent="0">
              <a:lnSpc>
                <a:spcPct val="115000"/>
              </a:lnSpc>
              <a:spcBef>
                <a:spcPts val="0"/>
              </a:spcBef>
              <a:spcAft>
                <a:spcPts val="1000"/>
              </a:spcAft>
              <a:buNone/>
            </a:pPr>
            <a:r>
              <a:rPr lang="en-US" sz="2600" b="1" dirty="0">
                <a:effectLst/>
                <a:latin typeface="Cambria" panose="02040503050406030204" pitchFamily="18" charset="0"/>
                <a:ea typeface="Cambria" panose="02040503050406030204" pitchFamily="18" charset="0"/>
                <a:cs typeface="Arial" panose="020B0604020202020204" pitchFamily="34" charset="0"/>
              </a:rPr>
              <a:t>Regarding primary prophylaxis of </a:t>
            </a:r>
            <a:r>
              <a:rPr lang="en-US" sz="2600" b="1" dirty="0" err="1">
                <a:effectLst/>
                <a:latin typeface="Cambria" panose="02040503050406030204" pitchFamily="18" charset="0"/>
                <a:ea typeface="Cambria" panose="02040503050406030204" pitchFamily="18" charset="0"/>
                <a:cs typeface="Arial" panose="020B0604020202020204" pitchFamily="34" charset="0"/>
              </a:rPr>
              <a:t>oesophageal</a:t>
            </a:r>
            <a:r>
              <a:rPr lang="en-US" sz="2600" b="1" dirty="0">
                <a:effectLst/>
                <a:latin typeface="Cambria" panose="02040503050406030204" pitchFamily="18" charset="0"/>
                <a:ea typeface="Cambria" panose="02040503050406030204" pitchFamily="18" charset="0"/>
                <a:cs typeface="Arial" panose="020B0604020202020204" pitchFamily="34" charset="0"/>
              </a:rPr>
              <a:t> varices, what is the best next step?</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A. Initiate non selective B-blocker</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B. Start endoscopic band ligation program</a:t>
            </a:r>
          </a:p>
          <a:p>
            <a:pPr marL="0" marR="0">
              <a:lnSpc>
                <a:spcPct val="115000"/>
              </a:lnSpc>
              <a:spcBef>
                <a:spcPts val="0"/>
              </a:spcBef>
              <a:spcAft>
                <a:spcPts val="1000"/>
              </a:spcAft>
            </a:pPr>
            <a:r>
              <a:rPr lang="en-US" sz="2600" b="1" dirty="0" err="1">
                <a:effectLst/>
                <a:latin typeface="Cambria" panose="02040503050406030204" pitchFamily="18" charset="0"/>
                <a:ea typeface="Cambria" panose="02040503050406030204" pitchFamily="18" charset="0"/>
                <a:cs typeface="Arial" panose="020B0604020202020204" pitchFamily="34" charset="0"/>
              </a:rPr>
              <a:t>C.Refer</a:t>
            </a:r>
            <a:r>
              <a:rPr lang="en-US" sz="2600" b="1" dirty="0">
                <a:effectLst/>
                <a:latin typeface="Cambria" panose="02040503050406030204" pitchFamily="18" charset="0"/>
                <a:ea typeface="Cambria" panose="02040503050406030204" pitchFamily="18" charset="0"/>
                <a:cs typeface="Arial" panose="020B0604020202020204" pitchFamily="34" charset="0"/>
              </a:rPr>
              <a:t> patient for TIPS</a:t>
            </a:r>
          </a:p>
          <a:p>
            <a:pPr marL="0" marR="0">
              <a:lnSpc>
                <a:spcPct val="115000"/>
              </a:lnSpc>
              <a:spcBef>
                <a:spcPts val="0"/>
              </a:spcBef>
              <a:spcAft>
                <a:spcPts val="1000"/>
              </a:spcAft>
            </a:pPr>
            <a:r>
              <a:rPr lang="en-US" sz="2600" b="1" dirty="0" err="1">
                <a:effectLst/>
                <a:latin typeface="Cambria" panose="02040503050406030204" pitchFamily="18" charset="0"/>
                <a:ea typeface="Cambria" panose="02040503050406030204" pitchFamily="18" charset="0"/>
                <a:cs typeface="Arial" panose="020B0604020202020204" pitchFamily="34" charset="0"/>
              </a:rPr>
              <a:t>D.Refer</a:t>
            </a:r>
            <a:r>
              <a:rPr lang="en-US" sz="2600" b="1" dirty="0">
                <a:effectLst/>
                <a:latin typeface="Cambria" panose="02040503050406030204" pitchFamily="18" charset="0"/>
                <a:ea typeface="Cambria" panose="02040503050406030204" pitchFamily="18" charset="0"/>
                <a:cs typeface="Arial" panose="020B0604020202020204" pitchFamily="34" charset="0"/>
              </a:rPr>
              <a:t> patient for shunt surgery</a:t>
            </a:r>
          </a:p>
          <a:p>
            <a:pPr marL="0" marR="0">
              <a:lnSpc>
                <a:spcPct val="115000"/>
              </a:lnSpc>
              <a:spcBef>
                <a:spcPts val="0"/>
              </a:spcBef>
              <a:spcAft>
                <a:spcPts val="1000"/>
              </a:spcAft>
            </a:pPr>
            <a:r>
              <a:rPr lang="en-US" sz="2600" b="1" dirty="0">
                <a:effectLst/>
                <a:latin typeface="Cambria" panose="02040503050406030204" pitchFamily="18" charset="0"/>
                <a:ea typeface="Cambria" panose="02040503050406030204" pitchFamily="18" charset="0"/>
                <a:cs typeface="Arial" panose="020B0604020202020204" pitchFamily="34" charset="0"/>
              </a:rPr>
              <a:t>E. Initiate selective B-blockers</a:t>
            </a:r>
          </a:p>
          <a:p>
            <a:endParaRPr lang="en-US" dirty="0"/>
          </a:p>
        </p:txBody>
      </p:sp>
    </p:spTree>
    <p:extLst>
      <p:ext uri="{BB962C8B-B14F-4D97-AF65-F5344CB8AC3E}">
        <p14:creationId xmlns:p14="http://schemas.microsoft.com/office/powerpoint/2010/main" val="342906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srgbClr val="FF0000"/>
                </a:solidFill>
              </a:rPr>
              <a:t>Definition of portal hypertension </a:t>
            </a:r>
          </a:p>
        </p:txBody>
      </p:sp>
      <p:sp>
        <p:nvSpPr>
          <p:cNvPr id="3" name="Content Placeholder 2"/>
          <p:cNvSpPr>
            <a:spLocks noGrp="1"/>
          </p:cNvSpPr>
          <p:nvPr>
            <p:ph idx="1"/>
          </p:nvPr>
        </p:nvSpPr>
        <p:spPr>
          <a:xfrm>
            <a:off x="76200" y="1600200"/>
            <a:ext cx="8915400" cy="4525963"/>
          </a:xfrm>
        </p:spPr>
        <p:txBody>
          <a:bodyPr>
            <a:normAutofit/>
          </a:bodyPr>
          <a:lstStyle/>
          <a:p>
            <a:pPr>
              <a:buFont typeface="Wingdings" panose="05000000000000000000" pitchFamily="2" charset="2"/>
              <a:buChar char="Ø"/>
            </a:pPr>
            <a:endParaRPr lang="en-US" sz="1800" dirty="0"/>
          </a:p>
          <a:p>
            <a:pPr>
              <a:buFont typeface="Wingdings" panose="05000000000000000000" pitchFamily="2" charset="2"/>
              <a:buChar char="Ø"/>
            </a:pPr>
            <a:r>
              <a:rPr lang="en-US" sz="1800" dirty="0">
                <a:solidFill>
                  <a:srgbClr val="FF0000"/>
                </a:solidFill>
              </a:rPr>
              <a:t>Portal hypertension (PHT) </a:t>
            </a:r>
            <a:r>
              <a:rPr lang="en-US" sz="1800" dirty="0"/>
              <a:t>indicates increased pressure in portal venous system.</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Normal portal venous pressure is 10 mmHg (14 cm of H2O).</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The normal hepatic venous pressure gradient (difference between the wedged hepatic venous pressure (WHVP) and free hepatic venous pressure is 5–6 mmHg.</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Clinically significant portal hypertension is present when the gradient exceeds 10 mmHg and risk of variceal bleeding increases beyond a gradient of 12 mmHg.</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339792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lvl="0" indent="0">
              <a:buNone/>
            </a:pPr>
            <a:r>
              <a:rPr lang="en-US" sz="1400" b="1" dirty="0">
                <a:solidFill>
                  <a:srgbClr val="FF0000"/>
                </a:solidFill>
              </a:rPr>
              <a:t>Classification and causes of portal hypertension :</a:t>
            </a:r>
          </a:p>
          <a:p>
            <a:pPr marL="0" lvl="0" indent="0">
              <a:buNone/>
            </a:pPr>
            <a:endParaRPr lang="en-US" sz="1400" dirty="0"/>
          </a:p>
          <a:p>
            <a:pPr marL="0" lvl="0" indent="0">
              <a:buNone/>
            </a:pPr>
            <a:endParaRPr lang="en-US" sz="1400" dirty="0"/>
          </a:p>
          <a:p>
            <a:pPr marL="0" lvl="0" indent="0">
              <a:buNone/>
            </a:pPr>
            <a:r>
              <a:rPr lang="en-US" sz="1400" b="1" dirty="0"/>
              <a:t>Classification                                                     Site of block                                                                             Example</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1. Pre hepatic</a:t>
            </a:r>
            <a:r>
              <a:rPr lang="en-US" sz="1400" dirty="0"/>
              <a:t>                                                 </a:t>
            </a:r>
            <a:r>
              <a:rPr lang="en-US" sz="1400" b="1" dirty="0"/>
              <a:t>Pre sinusoidal                                   Extra hepatic portal  venous obstruction</a:t>
            </a:r>
          </a:p>
          <a:p>
            <a:pPr marL="0" lvl="0" indent="0">
              <a:buNone/>
            </a:pPr>
            <a:r>
              <a:rPr lang="en-US" sz="1400" b="1" dirty="0"/>
              <a:t>                                                                                                                                                                     (EHPVO)</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2. Intrahepatic                                               </a:t>
            </a:r>
            <a:r>
              <a:rPr lang="en-US" sz="1400" b="1" dirty="0"/>
              <a:t>a. Pre sinusoidal  </a:t>
            </a:r>
            <a:r>
              <a:rPr lang="en-US" sz="1400" dirty="0"/>
              <a:t>                                   Non cirrhotic portal  fibrosis (NCPF)</a:t>
            </a:r>
          </a:p>
          <a:p>
            <a:pPr marL="0" lvl="0" indent="0">
              <a:buNone/>
            </a:pPr>
            <a:r>
              <a:rPr lang="en-US" sz="1400" dirty="0"/>
              <a:t>                                                                                                                                                                Schistosomiasis</a:t>
            </a:r>
          </a:p>
          <a:p>
            <a:pPr marL="0" lvl="0" indent="0">
              <a:buNone/>
            </a:pPr>
            <a:r>
              <a:rPr lang="en-US" sz="1400" dirty="0"/>
              <a:t>                                                                           </a:t>
            </a:r>
            <a:r>
              <a:rPr lang="en-US" sz="1400" b="1" dirty="0"/>
              <a:t>b. Sinusoidal </a:t>
            </a:r>
            <a:r>
              <a:rPr lang="en-US" sz="1400" dirty="0"/>
              <a:t>                                                                      Cirrhosis</a:t>
            </a:r>
          </a:p>
          <a:p>
            <a:pPr marL="0" lvl="0" indent="0">
              <a:buNone/>
            </a:pPr>
            <a:r>
              <a:rPr lang="en-US" sz="1400" b="1" dirty="0"/>
              <a:t>                                                                          </a:t>
            </a:r>
          </a:p>
          <a:p>
            <a:pPr marL="0" lvl="0" indent="0">
              <a:buNone/>
            </a:pPr>
            <a:r>
              <a:rPr lang="en-US" sz="1400" b="1" dirty="0"/>
              <a:t>                                                                          c . post sinusoidal                                                  </a:t>
            </a:r>
            <a:r>
              <a:rPr lang="en-US" sz="1400" dirty="0"/>
              <a:t>venooclusive disease</a:t>
            </a:r>
          </a:p>
          <a:p>
            <a:pPr marL="0" lvl="0" indent="0">
              <a:buNone/>
            </a:pPr>
            <a:endParaRPr lang="en-US" sz="1400" dirty="0"/>
          </a:p>
          <a:p>
            <a:pPr marL="0" lvl="0" indent="0">
              <a:buNone/>
            </a:pPr>
            <a:endParaRPr lang="en-US" sz="1400" dirty="0"/>
          </a:p>
          <a:p>
            <a:pPr marL="0" lvl="0" indent="0">
              <a:buNone/>
            </a:pPr>
            <a:r>
              <a:rPr lang="en-US" sz="1400" b="1" dirty="0">
                <a:solidFill>
                  <a:srgbClr val="FF0000"/>
                </a:solidFill>
              </a:rPr>
              <a:t>3. Post hepatic </a:t>
            </a:r>
            <a:r>
              <a:rPr lang="en-US" sz="1400" dirty="0"/>
              <a:t>                                               </a:t>
            </a:r>
            <a:r>
              <a:rPr lang="en-US" sz="1400" b="1" dirty="0"/>
              <a:t>Post sinusoidal </a:t>
            </a:r>
            <a:r>
              <a:rPr lang="en-US" sz="1400" dirty="0"/>
              <a:t>                             Hepatic venous outflow tract obstruction (HVOTO)</a:t>
            </a:r>
          </a:p>
          <a:p>
            <a:pPr marL="0" lvl="0" indent="0">
              <a:buNone/>
            </a:pPr>
            <a:r>
              <a:rPr lang="en-US" sz="1400" dirty="0"/>
              <a:t>                                                                                                                                                              Budd Chiari syndrome</a:t>
            </a:r>
          </a:p>
          <a:p>
            <a:pPr marL="0" lvl="0" indent="0">
              <a:buNone/>
            </a:pPr>
            <a:r>
              <a:rPr lang="en-US" sz="1400" dirty="0"/>
              <a:t>                                                                                                                                                              Constrictive pericarditis</a:t>
            </a:r>
          </a:p>
        </p:txBody>
      </p:sp>
    </p:spTree>
    <p:extLst>
      <p:ext uri="{BB962C8B-B14F-4D97-AF65-F5344CB8AC3E}">
        <p14:creationId xmlns:p14="http://schemas.microsoft.com/office/powerpoint/2010/main" val="2780897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2575</TotalTime>
  <Words>1888</Words>
  <Application>Microsoft Office PowerPoint</Application>
  <PresentationFormat>On-screen Show (4:3)</PresentationFormat>
  <Paragraphs>334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Wingdings</vt:lpstr>
      <vt:lpstr>Office Theme</vt:lpstr>
      <vt:lpstr>Portal hypertension</vt:lpstr>
      <vt:lpstr>Objectives: </vt:lpstr>
      <vt:lpstr>PowerPoint Presentation</vt:lpstr>
      <vt:lpstr>At the end of this lecture , you must be able to answer these questions easily ?</vt:lpstr>
      <vt:lpstr>PowerPoint Presentation</vt:lpstr>
      <vt:lpstr>PowerPoint Presentation</vt:lpstr>
      <vt:lpstr>PowerPoint Presentation</vt:lpstr>
      <vt:lpstr>Definition of portal hypertension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Manegments of portosystemic encephalopathy </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Oesophagus</dc:title>
  <dc:creator>Muntadher Abdulkareem</dc:creator>
  <cp:lastModifiedBy>Muntadher Abdulkareem</cp:lastModifiedBy>
  <cp:revision>88</cp:revision>
  <dcterms:created xsi:type="dcterms:W3CDTF">2020-12-28T10:47:47Z</dcterms:created>
  <dcterms:modified xsi:type="dcterms:W3CDTF">2023-12-06T18:25:59Z</dcterms:modified>
</cp:coreProperties>
</file>